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sz="3600" smtClean="0">
                <a:solidFill>
                  <a:srgbClr val="FF0000"/>
                </a:solidFill>
              </a:rPr>
              <a:t/>
            </a:r>
            <a:br>
              <a:rPr sz="3600" smtClean="0">
                <a:solidFill>
                  <a:srgbClr val="FF0000"/>
                </a:solidFill>
              </a:rPr>
            </a:br>
            <a:r>
              <a:rPr lang="en-US" sz="3100" b="1" dirty="0" smtClean="0">
                <a:solidFill>
                  <a:srgbClr val="00B050"/>
                </a:solidFill>
              </a:rPr>
              <a:t>D.N.R.COLLEGE(AUTONOMOUS</a:t>
            </a:r>
            <a:r>
              <a:rPr lang="en-US" sz="3100" b="1" dirty="0" smtClean="0">
                <a:solidFill>
                  <a:srgbClr val="00B050"/>
                </a:solidFill>
              </a:rPr>
              <a:t>),BHIMAVARAM</a:t>
            </a:r>
            <a:br>
              <a:rPr lang="en-US" sz="3100" b="1" dirty="0" smtClean="0">
                <a:solidFill>
                  <a:srgbClr val="00B050"/>
                </a:solidFill>
              </a:rPr>
            </a:br>
            <a:r>
              <a:rPr lang="en-US" sz="3100" b="1" dirty="0" smtClean="0">
                <a:solidFill>
                  <a:srgbClr val="00B050"/>
                </a:solidFill>
              </a:rPr>
              <a:t>DEPARTMENT OF </a:t>
            </a:r>
            <a:r>
              <a:rPr lang="en-US" sz="3100" b="1" dirty="0" smtClean="0">
                <a:solidFill>
                  <a:srgbClr val="00B050"/>
                </a:solidFill>
              </a:rPr>
              <a:t>GEOGRAPHY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876800"/>
            <a:ext cx="6400800" cy="1371600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K.GANGA BHAVANI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 LECTURER IN GEOGRAPHY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1524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1981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ECONOMIC GEOGRAPHY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Nature</a:t>
            </a:r>
          </a:p>
          <a:p>
            <a:r>
              <a:rPr lang="en-US" dirty="0" smtClean="0"/>
              <a:t>Scope</a:t>
            </a:r>
          </a:p>
          <a:p>
            <a:r>
              <a:rPr lang="en-US" dirty="0" smtClean="0"/>
              <a:t>Relationship with Economics and Social Sciences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Understanding Economic Geography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Economic Geography</a:t>
            </a:r>
          </a:p>
          <a:p>
            <a:pPr lvl="0"/>
            <a:r>
              <a:rPr lang="en-US" dirty="0" smtClean="0"/>
              <a:t>Importance of studying economic geography in understanding global economic systems and regional development</a:t>
            </a:r>
          </a:p>
          <a:p>
            <a:pPr lvl="0"/>
            <a:r>
              <a:rPr lang="en-US" dirty="0" smtClean="0"/>
              <a:t>Overview of key concepts and methodologies in economic geography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Introduction to Economic Geography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Scope of Economic Geography:</a:t>
            </a:r>
            <a:endParaRPr lang="en-US" sz="2800" dirty="0" smtClean="0"/>
          </a:p>
          <a:p>
            <a:pPr lvl="1"/>
            <a:r>
              <a:rPr lang="en-US" dirty="0" smtClean="0"/>
              <a:t>Study of spatial patterns of economic activities (production, distribution, consumption)</a:t>
            </a:r>
            <a:endParaRPr lang="en-US" sz="2400" dirty="0" smtClean="0"/>
          </a:p>
          <a:p>
            <a:pPr lvl="1"/>
            <a:r>
              <a:rPr lang="en-US" dirty="0" smtClean="0"/>
              <a:t>Analysis of resource utilization and allocation</a:t>
            </a:r>
            <a:endParaRPr lang="en-US" sz="2400" dirty="0" smtClean="0"/>
          </a:p>
          <a:p>
            <a:pPr lvl="1"/>
            <a:r>
              <a:rPr lang="en-US" dirty="0" smtClean="0"/>
              <a:t>Impact of globalization and technological advancements on economic landscapes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Scope of Economic Geography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Interdisciplinary Connections:</a:t>
            </a:r>
            <a:endParaRPr lang="en-US" sz="2800" dirty="0" smtClean="0"/>
          </a:p>
          <a:p>
            <a:pPr lvl="1"/>
            <a:r>
              <a:rPr lang="en-US" dirty="0" smtClean="0"/>
              <a:t>Economics: Overlaps in analyzing production, consumption, and market behavior</a:t>
            </a:r>
            <a:endParaRPr lang="en-US" sz="2400" dirty="0" smtClean="0"/>
          </a:p>
          <a:p>
            <a:pPr lvl="1"/>
            <a:r>
              <a:rPr lang="en-US" dirty="0" smtClean="0"/>
              <a:t>Sociology: Influence of social structures and networks on economic activities</a:t>
            </a:r>
            <a:endParaRPr lang="en-US" sz="2400" dirty="0" smtClean="0"/>
          </a:p>
          <a:p>
            <a:pPr lvl="1"/>
            <a:r>
              <a:rPr lang="en-US" dirty="0" smtClean="0"/>
              <a:t>Political Science: Role of governance and policies in shaping economic landscapes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Relationship of Economic Geography with Economics and Social Sciences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Definition of Economic Activities</a:t>
            </a:r>
            <a:endParaRPr lang="en-US" sz="2800" dirty="0" smtClean="0"/>
          </a:p>
          <a:p>
            <a:pPr lvl="0"/>
            <a:r>
              <a:rPr lang="en-US" dirty="0" smtClean="0"/>
              <a:t>Classification based on Sector:</a:t>
            </a:r>
            <a:endParaRPr lang="en-US" sz="2800" dirty="0" smtClean="0"/>
          </a:p>
          <a:p>
            <a:pPr lvl="1"/>
            <a:r>
              <a:rPr lang="en-US" dirty="0" smtClean="0"/>
              <a:t>Primary Sector: Agriculture, mining, forestry</a:t>
            </a:r>
            <a:endParaRPr lang="en-US" sz="2400" dirty="0" smtClean="0"/>
          </a:p>
          <a:p>
            <a:pPr lvl="1"/>
            <a:r>
              <a:rPr lang="en-US" dirty="0" smtClean="0"/>
              <a:t>Secondary Sector: Manufacturing, construction</a:t>
            </a:r>
            <a:endParaRPr lang="en-US" sz="2400" dirty="0" smtClean="0"/>
          </a:p>
          <a:p>
            <a:pPr lvl="1"/>
            <a:r>
              <a:rPr lang="en-US" dirty="0" smtClean="0"/>
              <a:t>Tertiary Sector: Services, retail, finance</a:t>
            </a:r>
            <a:endParaRPr lang="en-US" sz="2400" dirty="0" smtClean="0"/>
          </a:p>
          <a:p>
            <a:pPr lvl="0"/>
            <a:r>
              <a:rPr lang="en-US" dirty="0" smtClean="0"/>
              <a:t>Classification based on Function:</a:t>
            </a:r>
            <a:endParaRPr lang="en-US" sz="2800" dirty="0" smtClean="0"/>
          </a:p>
          <a:p>
            <a:pPr lvl="1"/>
            <a:r>
              <a:rPr lang="en-US" dirty="0" smtClean="0"/>
              <a:t>Basic activities (primary production)</a:t>
            </a:r>
            <a:endParaRPr lang="en-US" sz="2400" dirty="0" smtClean="0"/>
          </a:p>
          <a:p>
            <a:pPr lvl="1"/>
            <a:r>
              <a:rPr lang="en-US" dirty="0" smtClean="0"/>
              <a:t>Non-basic activities (services, administration)</a:t>
            </a:r>
            <a:endParaRPr lang="en-US" sz="2400" dirty="0" smtClean="0"/>
          </a:p>
          <a:p>
            <a:pPr lvl="0"/>
            <a:r>
              <a:rPr lang="en-US" dirty="0" smtClean="0"/>
              <a:t>Classification based on Scale:</a:t>
            </a:r>
            <a:endParaRPr lang="en-US" sz="2800" dirty="0" smtClean="0"/>
          </a:p>
          <a:p>
            <a:pPr lvl="1"/>
            <a:r>
              <a:rPr lang="en-US" dirty="0" smtClean="0"/>
              <a:t>Local, regional, national, global economic activities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Classification of Economic Activities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Challenges in Economic Development:</a:t>
            </a:r>
            <a:endParaRPr lang="en-US" sz="2800" dirty="0" smtClean="0"/>
          </a:p>
          <a:p>
            <a:pPr lvl="1"/>
            <a:r>
              <a:rPr lang="en-US" dirty="0" smtClean="0"/>
              <a:t>Economic inequality and disparities</a:t>
            </a:r>
            <a:endParaRPr lang="en-US" sz="2400" dirty="0" smtClean="0"/>
          </a:p>
          <a:p>
            <a:pPr lvl="1"/>
            <a:r>
              <a:rPr lang="en-US" dirty="0" smtClean="0"/>
              <a:t>Environmental sustainability</a:t>
            </a:r>
            <a:endParaRPr lang="en-US" sz="2400" dirty="0" smtClean="0"/>
          </a:p>
          <a:p>
            <a:pPr lvl="1"/>
            <a:r>
              <a:rPr lang="en-US" dirty="0" smtClean="0"/>
              <a:t>Urban-rural divide and regional disparities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 Challenges in Economic Geography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Types of Economic Regions:</a:t>
            </a:r>
            <a:endParaRPr lang="en-US" sz="2800" dirty="0" smtClean="0"/>
          </a:p>
          <a:p>
            <a:pPr lvl="1"/>
            <a:r>
              <a:rPr lang="en-US" dirty="0" smtClean="0"/>
              <a:t>Core-Periphery Model</a:t>
            </a:r>
            <a:endParaRPr lang="en-US" sz="2400" dirty="0" smtClean="0"/>
          </a:p>
          <a:p>
            <a:pPr lvl="1"/>
            <a:r>
              <a:rPr lang="en-US" dirty="0" smtClean="0"/>
              <a:t>Growth Poles and Economic Clusters</a:t>
            </a:r>
            <a:endParaRPr lang="en-US" sz="2400" dirty="0" smtClean="0"/>
          </a:p>
          <a:p>
            <a:pPr lvl="1"/>
            <a:r>
              <a:rPr lang="en-US" dirty="0" smtClean="0"/>
              <a:t>Special Economic Zones (SEZs) and Free Trade Zones (FTZs)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Economic Regions and Development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Emerging Issues and Trends:</a:t>
            </a:r>
            <a:endParaRPr lang="en-US" sz="2800" dirty="0" smtClean="0"/>
          </a:p>
          <a:p>
            <a:pPr lvl="1"/>
            <a:r>
              <a:rPr lang="en-US" dirty="0" smtClean="0"/>
              <a:t>Digital economy and e-commerce</a:t>
            </a:r>
            <a:endParaRPr lang="en-US" sz="2400" dirty="0" smtClean="0"/>
          </a:p>
          <a:p>
            <a:pPr lvl="1"/>
            <a:r>
              <a:rPr lang="en-US" dirty="0" smtClean="0"/>
              <a:t>Sustainable development goals (SDGs)</a:t>
            </a:r>
            <a:endParaRPr lang="en-US" sz="2400" dirty="0" smtClean="0"/>
          </a:p>
          <a:p>
            <a:pPr lvl="1"/>
            <a:r>
              <a:rPr lang="en-US" dirty="0" smtClean="0"/>
              <a:t>Climate change and resilience in economic systems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Future Trends in Economic Geography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</TotalTime>
  <Words>280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   D.N.R.COLLEGE(AUTONOMOUS),BHIMAVARAM DEPARTMENT OF GEOGRAPHY</vt:lpstr>
      <vt:lpstr>Understanding Economic Geography</vt:lpstr>
      <vt:lpstr>Introduction to Economic Geography</vt:lpstr>
      <vt:lpstr>Scope of Economic Geography</vt:lpstr>
      <vt:lpstr>Relationship of Economic Geography with Economics and Social Sciences</vt:lpstr>
      <vt:lpstr>Classification of Economic Activities</vt:lpstr>
      <vt:lpstr> Challenges in Economic Geography</vt:lpstr>
      <vt:lpstr>Economic Regions and Development</vt:lpstr>
      <vt:lpstr>Future Trends in Economic Geography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WEB</cp:lastModifiedBy>
  <cp:revision>6</cp:revision>
  <dcterms:created xsi:type="dcterms:W3CDTF">2006-08-16T00:00:00Z</dcterms:created>
  <dcterms:modified xsi:type="dcterms:W3CDTF">2024-06-29T05:43:50Z</dcterms:modified>
</cp:coreProperties>
</file>