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8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662B0-FAB4-44C1-8688-2652E34F313D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F398B-294F-433C-AE01-4830DB81C1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74426-879B-4A6C-B21F-F4FD92D6461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1523-B991-4175-87DE-63E0BF320AE0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B6F8-B505-49EA-BA14-0E3809B94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1523-B991-4175-87DE-63E0BF320AE0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B6F8-B505-49EA-BA14-0E3809B94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1523-B991-4175-87DE-63E0BF320AE0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B6F8-B505-49EA-BA14-0E3809B94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1523-B991-4175-87DE-63E0BF320AE0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B6F8-B505-49EA-BA14-0E3809B94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1523-B991-4175-87DE-63E0BF320AE0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B6F8-B505-49EA-BA14-0E3809B94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1523-B991-4175-87DE-63E0BF320AE0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B6F8-B505-49EA-BA14-0E3809B94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1523-B991-4175-87DE-63E0BF320AE0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B6F8-B505-49EA-BA14-0E3809B94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1523-B991-4175-87DE-63E0BF320AE0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B6F8-B505-49EA-BA14-0E3809B94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1523-B991-4175-87DE-63E0BF320AE0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B6F8-B505-49EA-BA14-0E3809B94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1523-B991-4175-87DE-63E0BF320AE0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B6F8-B505-49EA-BA14-0E3809B94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1523-B991-4175-87DE-63E0BF320AE0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7B6F8-B505-49EA-BA14-0E3809B94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01523-B991-4175-87DE-63E0BF320AE0}" type="datetimeFigureOut">
              <a:rPr lang="en-US" smtClean="0"/>
              <a:pPr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7B6F8-B505-49EA-BA14-0E3809B94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6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bout_DNR_Logo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0" y="304800"/>
            <a:ext cx="1371600" cy="1870788"/>
          </a:xfrm>
        </p:spPr>
      </p:pic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1219200" y="152400"/>
            <a:ext cx="7772400" cy="6172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DNR COLLEGE (AUTONOMOUS) BHIMAVARAM</a:t>
            </a:r>
          </a:p>
          <a:p>
            <a:pPr algn="ctr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DEPARTMENT OF COMMERCE</a:t>
            </a:r>
          </a:p>
          <a:p>
            <a:pPr algn="ctr">
              <a:buNone/>
            </a:pP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3</a:t>
            </a:r>
            <a:r>
              <a:rPr lang="en-US" sz="3200" b="1" baseline="30000" dirty="0" smtClean="0">
                <a:solidFill>
                  <a:schemeClr val="tx2">
                    <a:lumMod val="50000"/>
                  </a:schemeClr>
                </a:solidFill>
              </a:rPr>
              <a:t>rd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 B.COM(COMPUTER APPLICATION)</a:t>
            </a:r>
          </a:p>
          <a:p>
            <a:pPr algn="ctr">
              <a:buNone/>
            </a:pP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5</a:t>
            </a:r>
            <a:r>
              <a:rPr lang="en-US" sz="3200" b="1" baseline="30000" dirty="0" smtClean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 SEMESTER</a:t>
            </a:r>
          </a:p>
          <a:p>
            <a:pPr algn="ctr">
              <a:buNone/>
            </a:pPr>
            <a:r>
              <a:rPr lang="en-US" sz="4200" b="1" dirty="0" smtClean="0">
                <a:solidFill>
                  <a:schemeClr val="tx2">
                    <a:lumMod val="50000"/>
                  </a:schemeClr>
                </a:solidFill>
              </a:rPr>
              <a:t>SUBJECT – TAXTAION</a:t>
            </a:r>
          </a:p>
          <a:p>
            <a:pPr algn="ctr">
              <a:buNone/>
            </a:pPr>
            <a:r>
              <a:rPr lang="en-US" sz="4200" b="1" smtClean="0">
                <a:solidFill>
                  <a:schemeClr val="tx2">
                    <a:lumMod val="50000"/>
                  </a:schemeClr>
                </a:solidFill>
              </a:rPr>
              <a:t>TOPIC- INCOME FROM BUSINESS AND PROFESSION</a:t>
            </a:r>
            <a:endParaRPr lang="en-US" sz="42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en-US" sz="4200" b="1" dirty="0" smtClean="0">
                <a:solidFill>
                  <a:schemeClr val="tx2">
                    <a:lumMod val="50000"/>
                  </a:schemeClr>
                </a:solidFill>
              </a:rPr>
              <a:t>BY</a:t>
            </a:r>
          </a:p>
          <a:p>
            <a:pPr algn="ctr">
              <a:buNone/>
            </a:pPr>
            <a:r>
              <a:rPr lang="en-US" sz="4200" b="1" dirty="0" smtClean="0">
                <a:solidFill>
                  <a:schemeClr val="tx2">
                    <a:lumMod val="50000"/>
                  </a:schemeClr>
                </a:solidFill>
              </a:rPr>
              <a:t>D.V.MADHAVI</a:t>
            </a:r>
          </a:p>
          <a:p>
            <a:pPr algn="ctr">
              <a:buNone/>
            </a:pPr>
            <a:endParaRPr lang="en-US" sz="42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4572" y="0"/>
            <a:ext cx="9153525" cy="1290955"/>
            <a:chOff x="-4572" y="0"/>
            <a:chExt cx="9153525" cy="1290955"/>
          </a:xfrm>
        </p:grpSpPr>
        <p:sp>
          <p:nvSpPr>
            <p:cNvPr id="3" name="object 3"/>
            <p:cNvSpPr/>
            <p:nvPr/>
          </p:nvSpPr>
          <p:spPr>
            <a:xfrm>
              <a:off x="0" y="1219200"/>
              <a:ext cx="9143999" cy="6705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9144000" cy="12192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9144000" cy="1219200"/>
            </a:xfrm>
            <a:custGeom>
              <a:avLst/>
              <a:gdLst/>
              <a:ahLst/>
              <a:cxnLst/>
              <a:rect l="l" t="t" r="r" b="b"/>
              <a:pathLst>
                <a:path w="9144000" h="1219200">
                  <a:moveTo>
                    <a:pt x="0" y="1219200"/>
                  </a:moveTo>
                  <a:lnTo>
                    <a:pt x="9144000" y="12192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219200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56741" y="293878"/>
            <a:ext cx="64274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22040" algn="l"/>
              </a:tabLst>
            </a:pPr>
            <a:r>
              <a:rPr sz="3600" dirty="0"/>
              <a:t>C. [ </a:t>
            </a:r>
            <a:r>
              <a:rPr sz="3600" spc="-10" dirty="0"/>
              <a:t>SECTION 32</a:t>
            </a:r>
            <a:r>
              <a:rPr sz="3600" spc="5" dirty="0"/>
              <a:t> </a:t>
            </a:r>
            <a:r>
              <a:rPr sz="3600" dirty="0"/>
              <a:t>]</a:t>
            </a:r>
            <a:r>
              <a:rPr sz="3600" spc="5" dirty="0"/>
              <a:t> </a:t>
            </a:r>
            <a:r>
              <a:rPr sz="3600" dirty="0"/>
              <a:t>:	</a:t>
            </a:r>
            <a:r>
              <a:rPr sz="3600" spc="-35" dirty="0"/>
              <a:t>DEPRECIATION</a:t>
            </a:r>
            <a:endParaRPr sz="3600"/>
          </a:p>
        </p:txBody>
      </p:sp>
      <p:sp>
        <p:nvSpPr>
          <p:cNvPr id="7" name="object 7"/>
          <p:cNvSpPr txBox="1"/>
          <p:nvPr/>
        </p:nvSpPr>
        <p:spPr>
          <a:xfrm>
            <a:off x="535940" y="1526794"/>
            <a:ext cx="7894320" cy="38025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cs typeface="Carlito"/>
              </a:rPr>
              <a:t>In </a:t>
            </a:r>
            <a:r>
              <a:rPr sz="3000" spc="-10" dirty="0">
                <a:cs typeface="Carlito"/>
              </a:rPr>
              <a:t>respect </a:t>
            </a:r>
            <a:r>
              <a:rPr sz="3000" spc="-5" dirty="0">
                <a:cs typeface="Carlito"/>
              </a:rPr>
              <a:t>of </a:t>
            </a:r>
            <a:r>
              <a:rPr sz="3000" spc="-10" dirty="0">
                <a:cs typeface="Carlito"/>
              </a:rPr>
              <a:t>depreciation</a:t>
            </a:r>
            <a:r>
              <a:rPr sz="3000" spc="-30" dirty="0">
                <a:cs typeface="Carlito"/>
              </a:rPr>
              <a:t> </a:t>
            </a:r>
            <a:r>
              <a:rPr sz="3000" spc="-5" dirty="0">
                <a:cs typeface="Carlito"/>
              </a:rPr>
              <a:t>of-</a:t>
            </a:r>
            <a:endParaRPr sz="3000">
              <a:cs typeface="Carlito"/>
            </a:endParaRPr>
          </a:p>
          <a:p>
            <a:pPr marL="355600" marR="48895" lvl="1">
              <a:lnSpc>
                <a:spcPct val="80000"/>
              </a:lnSpc>
              <a:spcBef>
                <a:spcPts val="2880"/>
              </a:spcBef>
              <a:buAutoNum type="romanLcParenBoth"/>
              <a:tabLst>
                <a:tab pos="760095" algn="l"/>
              </a:tabLst>
            </a:pPr>
            <a:r>
              <a:rPr sz="3000" spc="-10" dirty="0">
                <a:cs typeface="Carlito"/>
              </a:rPr>
              <a:t>buildings, </a:t>
            </a:r>
            <a:r>
              <a:rPr sz="3000" spc="-25" dirty="0">
                <a:cs typeface="Carlito"/>
              </a:rPr>
              <a:t>machinery, </a:t>
            </a:r>
            <a:r>
              <a:rPr sz="3000" spc="-10" dirty="0">
                <a:cs typeface="Carlito"/>
              </a:rPr>
              <a:t>plant </a:t>
            </a:r>
            <a:r>
              <a:rPr sz="3000" spc="-5" dirty="0">
                <a:cs typeface="Carlito"/>
              </a:rPr>
              <a:t>or </a:t>
            </a:r>
            <a:r>
              <a:rPr sz="3000" spc="-10" dirty="0">
                <a:cs typeface="Carlito"/>
              </a:rPr>
              <a:t>furniture, being  tangible</a:t>
            </a:r>
            <a:r>
              <a:rPr sz="3000" spc="-15" dirty="0">
                <a:cs typeface="Carlito"/>
              </a:rPr>
              <a:t> </a:t>
            </a:r>
            <a:r>
              <a:rPr sz="3000" spc="-5" dirty="0">
                <a:cs typeface="Carlito"/>
              </a:rPr>
              <a:t>assets;</a:t>
            </a:r>
            <a:endParaRPr sz="3000">
              <a:cs typeface="Carlito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Font typeface="Carlito"/>
              <a:buAutoNum type="romanLcParenBoth"/>
            </a:pPr>
            <a:endParaRPr sz="2350">
              <a:cs typeface="Carlito"/>
            </a:endParaRPr>
          </a:p>
          <a:p>
            <a:pPr marL="355600" marR="5080" lvl="1">
              <a:lnSpc>
                <a:spcPct val="80000"/>
              </a:lnSpc>
              <a:spcBef>
                <a:spcPts val="5"/>
              </a:spcBef>
              <a:buAutoNum type="romanLcParenBoth"/>
              <a:tabLst>
                <a:tab pos="846455" algn="l"/>
              </a:tabLst>
            </a:pPr>
            <a:r>
              <a:rPr sz="3000" spc="-35" dirty="0">
                <a:cs typeface="Carlito"/>
              </a:rPr>
              <a:t>know-how, </a:t>
            </a:r>
            <a:r>
              <a:rPr sz="3000" spc="-15" dirty="0">
                <a:cs typeface="Carlito"/>
              </a:rPr>
              <a:t>patents, </a:t>
            </a:r>
            <a:r>
              <a:rPr sz="3000" spc="-10" dirty="0">
                <a:cs typeface="Carlito"/>
              </a:rPr>
              <a:t>copyrights, </a:t>
            </a:r>
            <a:r>
              <a:rPr sz="3000" spc="-15" dirty="0">
                <a:cs typeface="Carlito"/>
              </a:rPr>
              <a:t>trade </a:t>
            </a:r>
            <a:r>
              <a:rPr sz="3000" spc="-10" dirty="0">
                <a:cs typeface="Carlito"/>
              </a:rPr>
              <a:t>marks,  </a:t>
            </a:r>
            <a:r>
              <a:rPr sz="3000" spc="-5" dirty="0">
                <a:cs typeface="Carlito"/>
              </a:rPr>
              <a:t>licenses, </a:t>
            </a:r>
            <a:r>
              <a:rPr sz="3000" spc="-10" dirty="0">
                <a:cs typeface="Carlito"/>
              </a:rPr>
              <a:t>franchises </a:t>
            </a:r>
            <a:r>
              <a:rPr sz="3000" spc="-5" dirty="0">
                <a:cs typeface="Carlito"/>
              </a:rPr>
              <a:t>or </a:t>
            </a:r>
            <a:r>
              <a:rPr sz="3000" spc="-20" dirty="0">
                <a:cs typeface="Carlito"/>
              </a:rPr>
              <a:t>any </a:t>
            </a:r>
            <a:r>
              <a:rPr sz="3000" spc="-5" dirty="0">
                <a:cs typeface="Carlito"/>
              </a:rPr>
              <a:t>other </a:t>
            </a:r>
            <a:r>
              <a:rPr sz="3000" spc="-10" dirty="0">
                <a:cs typeface="Carlito"/>
              </a:rPr>
              <a:t>business </a:t>
            </a:r>
            <a:r>
              <a:rPr sz="3000" spc="-5" dirty="0">
                <a:cs typeface="Carlito"/>
              </a:rPr>
              <a:t>or  </a:t>
            </a:r>
            <a:r>
              <a:rPr sz="3000" spc="-10" dirty="0">
                <a:cs typeface="Carlito"/>
              </a:rPr>
              <a:t>commercial rights </a:t>
            </a:r>
            <a:r>
              <a:rPr sz="3000" spc="-5" dirty="0">
                <a:cs typeface="Carlito"/>
              </a:rPr>
              <a:t>of similar </a:t>
            </a:r>
            <a:r>
              <a:rPr sz="3000" spc="-10" dirty="0">
                <a:cs typeface="Carlito"/>
              </a:rPr>
              <a:t>nature, </a:t>
            </a:r>
            <a:r>
              <a:rPr sz="3000" spc="-5" dirty="0">
                <a:cs typeface="Carlito"/>
              </a:rPr>
              <a:t>being  </a:t>
            </a:r>
            <a:r>
              <a:rPr sz="3000" spc="-10" dirty="0">
                <a:cs typeface="Carlito"/>
              </a:rPr>
              <a:t>intangible </a:t>
            </a:r>
            <a:r>
              <a:rPr sz="3000" spc="-5" dirty="0">
                <a:cs typeface="Carlito"/>
              </a:rPr>
              <a:t>assets </a:t>
            </a:r>
            <a:r>
              <a:rPr sz="3000" spc="-10" dirty="0">
                <a:cs typeface="Carlito"/>
              </a:rPr>
              <a:t>acquired </a:t>
            </a:r>
            <a:r>
              <a:rPr sz="3000" spc="-5" dirty="0">
                <a:cs typeface="Carlito"/>
              </a:rPr>
              <a:t>on or </a:t>
            </a:r>
            <a:r>
              <a:rPr sz="3000" spc="-10" dirty="0">
                <a:cs typeface="Carlito"/>
              </a:rPr>
              <a:t>after </a:t>
            </a:r>
            <a:r>
              <a:rPr sz="3000" dirty="0">
                <a:cs typeface="Carlito"/>
              </a:rPr>
              <a:t>the </a:t>
            </a:r>
            <a:r>
              <a:rPr sz="3000" spc="-15" dirty="0">
                <a:cs typeface="Carlito"/>
              </a:rPr>
              <a:t>1st </a:t>
            </a:r>
            <a:r>
              <a:rPr sz="3000" spc="-25" dirty="0">
                <a:cs typeface="Carlito"/>
              </a:rPr>
              <a:t>day  </a:t>
            </a:r>
            <a:r>
              <a:rPr sz="3000" spc="-5" dirty="0">
                <a:cs typeface="Carlito"/>
              </a:rPr>
              <a:t>of April,</a:t>
            </a:r>
            <a:r>
              <a:rPr sz="3000" spc="-20" dirty="0">
                <a:cs typeface="Carlito"/>
              </a:rPr>
              <a:t> </a:t>
            </a:r>
            <a:r>
              <a:rPr sz="3000" dirty="0">
                <a:cs typeface="Carlito"/>
              </a:rPr>
              <a:t>1998,</a:t>
            </a:r>
            <a:endParaRPr sz="3000">
              <a:cs typeface="Carli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46888"/>
            <a:ext cx="9144000" cy="1170940"/>
            <a:chOff x="0" y="246888"/>
            <a:chExt cx="9144000" cy="1170940"/>
          </a:xfrm>
        </p:grpSpPr>
        <p:sp>
          <p:nvSpPr>
            <p:cNvPr id="3" name="object 3"/>
            <p:cNvSpPr/>
            <p:nvPr/>
          </p:nvSpPr>
          <p:spPr>
            <a:xfrm>
              <a:off x="19010" y="246888"/>
              <a:ext cx="9124989" cy="2743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74320"/>
              <a:ext cx="9144000" cy="11430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0" y="274320"/>
            <a:ext cx="9144000" cy="738664"/>
          </a:xfrm>
          <a:prstGeom prst="rect">
            <a:avLst/>
          </a:prstGeom>
          <a:ln w="9144">
            <a:solidFill>
              <a:srgbClr val="497DBA"/>
            </a:solidFill>
          </a:ln>
        </p:spPr>
        <p:txBody>
          <a:bodyPr vert="horz" wrap="square" lIns="0" tIns="243840" rIns="0" bIns="0" rtlCol="0">
            <a:spAutoFit/>
          </a:bodyPr>
          <a:lstStyle/>
          <a:p>
            <a:pPr marL="1002030">
              <a:lnSpc>
                <a:spcPct val="100000"/>
              </a:lnSpc>
              <a:spcBef>
                <a:spcPts val="1920"/>
              </a:spcBef>
              <a:tabLst>
                <a:tab pos="4882515" algn="l"/>
              </a:tabLst>
            </a:pPr>
            <a:r>
              <a:rPr sz="3200" spc="-35" dirty="0"/>
              <a:t>D. </a:t>
            </a:r>
            <a:r>
              <a:rPr sz="3200" spc="-5" dirty="0"/>
              <a:t>[ </a:t>
            </a:r>
            <a:r>
              <a:rPr sz="3200" spc="-10" dirty="0"/>
              <a:t>SECTION </a:t>
            </a:r>
            <a:r>
              <a:rPr sz="3200" spc="-5" dirty="0"/>
              <a:t>36(1)(i)</a:t>
            </a:r>
            <a:r>
              <a:rPr sz="3200" spc="130" dirty="0"/>
              <a:t> </a:t>
            </a:r>
            <a:r>
              <a:rPr sz="3200" spc="-5" dirty="0"/>
              <a:t>]</a:t>
            </a:r>
            <a:r>
              <a:rPr sz="3200" spc="10" dirty="0"/>
              <a:t> </a:t>
            </a:r>
            <a:r>
              <a:rPr sz="3200" spc="-5" dirty="0"/>
              <a:t>:	INSURANCE OF</a:t>
            </a:r>
            <a:r>
              <a:rPr sz="3200" spc="55" dirty="0"/>
              <a:t> </a:t>
            </a:r>
            <a:r>
              <a:rPr sz="3200" spc="-30" dirty="0"/>
              <a:t>STOCK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5940" y="1607261"/>
            <a:ext cx="7988300" cy="2465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cs typeface="Carlito"/>
              </a:rPr>
              <a:t>The amount </a:t>
            </a:r>
            <a:r>
              <a:rPr sz="3200" dirty="0">
                <a:cs typeface="Carlito"/>
              </a:rPr>
              <a:t>of </a:t>
            </a:r>
            <a:r>
              <a:rPr sz="3200" spc="-25" dirty="0">
                <a:cs typeface="Carlito"/>
              </a:rPr>
              <a:t>any </a:t>
            </a:r>
            <a:r>
              <a:rPr sz="3200" spc="-10" dirty="0">
                <a:cs typeface="Carlito"/>
              </a:rPr>
              <a:t>Insurance premium </a:t>
            </a:r>
            <a:r>
              <a:rPr sz="3200" spc="-5" dirty="0">
                <a:cs typeface="Carlito"/>
              </a:rPr>
              <a:t>paid </a:t>
            </a:r>
            <a:r>
              <a:rPr sz="3200" dirty="0">
                <a:cs typeface="Carlito"/>
              </a:rPr>
              <a:t>in  </a:t>
            </a:r>
            <a:r>
              <a:rPr sz="3200" spc="-5" dirty="0">
                <a:cs typeface="Carlito"/>
              </a:rPr>
              <a:t>respect of </a:t>
            </a:r>
            <a:r>
              <a:rPr sz="3200" spc="-10" dirty="0">
                <a:cs typeface="Carlito"/>
              </a:rPr>
              <a:t>insurance </a:t>
            </a:r>
            <a:r>
              <a:rPr sz="3200" spc="-15" dirty="0">
                <a:cs typeface="Carlito"/>
              </a:rPr>
              <a:t>against </a:t>
            </a:r>
            <a:r>
              <a:rPr sz="3200" dirty="0">
                <a:cs typeface="Carlito"/>
              </a:rPr>
              <a:t>risk of </a:t>
            </a:r>
            <a:r>
              <a:rPr sz="3200" spc="-10" dirty="0">
                <a:cs typeface="Carlito"/>
              </a:rPr>
              <a:t>damage </a:t>
            </a:r>
            <a:r>
              <a:rPr sz="3200" spc="-5" dirty="0">
                <a:cs typeface="Carlito"/>
              </a:rPr>
              <a:t>or  destruction of </a:t>
            </a:r>
            <a:r>
              <a:rPr sz="3200" spc="-20" dirty="0">
                <a:cs typeface="Carlito"/>
              </a:rPr>
              <a:t>stocks </a:t>
            </a:r>
            <a:r>
              <a:rPr sz="3200" spc="-5" dirty="0">
                <a:cs typeface="Carlito"/>
              </a:rPr>
              <a:t>or </a:t>
            </a:r>
            <a:r>
              <a:rPr sz="3200" spc="-20" dirty="0">
                <a:cs typeface="Carlito"/>
              </a:rPr>
              <a:t>stores </a:t>
            </a:r>
            <a:r>
              <a:rPr sz="3200" spc="-5" dirty="0">
                <a:cs typeface="Carlito"/>
              </a:rPr>
              <a:t>used </a:t>
            </a:r>
            <a:r>
              <a:rPr sz="3200" spc="-30" dirty="0">
                <a:cs typeface="Carlito"/>
              </a:rPr>
              <a:t>for </a:t>
            </a:r>
            <a:r>
              <a:rPr sz="3200" dirty="0">
                <a:cs typeface="Carlito"/>
              </a:rPr>
              <a:t>the  </a:t>
            </a:r>
            <a:r>
              <a:rPr sz="3200" spc="-5" dirty="0">
                <a:cs typeface="Carlito"/>
              </a:rPr>
              <a:t>purposes </a:t>
            </a:r>
            <a:r>
              <a:rPr sz="3200" dirty="0">
                <a:cs typeface="Carlito"/>
              </a:rPr>
              <a:t>of the </a:t>
            </a:r>
            <a:r>
              <a:rPr sz="3200" spc="-5" dirty="0">
                <a:cs typeface="Carlito"/>
              </a:rPr>
              <a:t>business </a:t>
            </a:r>
            <a:r>
              <a:rPr sz="3200" dirty="0">
                <a:cs typeface="Carlito"/>
              </a:rPr>
              <a:t>is </a:t>
            </a:r>
            <a:r>
              <a:rPr sz="3200" spc="-5" dirty="0">
                <a:cs typeface="Carlito"/>
              </a:rPr>
              <a:t>allowed </a:t>
            </a:r>
            <a:r>
              <a:rPr sz="3200" dirty="0">
                <a:cs typeface="Carlito"/>
              </a:rPr>
              <a:t>as  </a:t>
            </a:r>
            <a:r>
              <a:rPr sz="3200" spc="-10" dirty="0">
                <a:cs typeface="Carlito"/>
              </a:rPr>
              <a:t>discount.</a:t>
            </a:r>
            <a:endParaRPr sz="3200">
              <a:cs typeface="Carli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4572" y="198120"/>
            <a:ext cx="9153525" cy="1224280"/>
            <a:chOff x="-4572" y="198120"/>
            <a:chExt cx="9153525" cy="1224280"/>
          </a:xfrm>
        </p:grpSpPr>
        <p:sp>
          <p:nvSpPr>
            <p:cNvPr id="3" name="object 3"/>
            <p:cNvSpPr/>
            <p:nvPr/>
          </p:nvSpPr>
          <p:spPr>
            <a:xfrm>
              <a:off x="19010" y="246888"/>
              <a:ext cx="9124989" cy="2743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9729" y="198120"/>
              <a:ext cx="9003792" cy="762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274320"/>
              <a:ext cx="9144000" cy="114300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274320"/>
              <a:ext cx="9144000" cy="1143000"/>
            </a:xfrm>
            <a:custGeom>
              <a:avLst/>
              <a:gdLst/>
              <a:ahLst/>
              <a:cxnLst/>
              <a:rect l="l" t="t" r="r" b="b"/>
              <a:pathLst>
                <a:path w="9144000" h="1143000">
                  <a:moveTo>
                    <a:pt x="0" y="1143000"/>
                  </a:moveTo>
                  <a:lnTo>
                    <a:pt x="9144000" y="11430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66369" y="292049"/>
            <a:ext cx="8422005" cy="7508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84755" marR="5080" indent="-2485390">
              <a:lnSpc>
                <a:spcPct val="100000"/>
              </a:lnSpc>
              <a:spcBef>
                <a:spcPts val="95"/>
              </a:spcBef>
              <a:tabLst>
                <a:tab pos="3865245" algn="l"/>
              </a:tabLst>
            </a:pPr>
            <a:r>
              <a:rPr sz="2400" b="1" spc="-5" dirty="0">
                <a:cs typeface="Carlito"/>
              </a:rPr>
              <a:t>E. [ </a:t>
            </a:r>
            <a:r>
              <a:rPr sz="2400" b="1" spc="-10" dirty="0">
                <a:cs typeface="Carlito"/>
              </a:rPr>
              <a:t>SECTION </a:t>
            </a:r>
            <a:r>
              <a:rPr sz="2400" b="1" spc="-5" dirty="0">
                <a:cs typeface="Carlito"/>
              </a:rPr>
              <a:t>36(1)(ib)</a:t>
            </a:r>
            <a:r>
              <a:rPr sz="2400" b="1" spc="125" dirty="0">
                <a:cs typeface="Carlito"/>
              </a:rPr>
              <a:t> </a:t>
            </a:r>
            <a:r>
              <a:rPr sz="2400" b="1" spc="-5" dirty="0">
                <a:cs typeface="Carlito"/>
              </a:rPr>
              <a:t>]</a:t>
            </a:r>
            <a:r>
              <a:rPr sz="2400" b="1" spc="10" dirty="0">
                <a:cs typeface="Carlito"/>
              </a:rPr>
              <a:t> </a:t>
            </a:r>
            <a:r>
              <a:rPr sz="2400" b="1" spc="-5" dirty="0">
                <a:cs typeface="Carlito"/>
              </a:rPr>
              <a:t>:	</a:t>
            </a:r>
            <a:r>
              <a:rPr sz="2400" b="1" spc="-10" dirty="0">
                <a:cs typeface="Carlito"/>
              </a:rPr>
              <a:t>INSURANCE PREMIUM </a:t>
            </a:r>
            <a:r>
              <a:rPr sz="2400" b="1" spc="-5" dirty="0">
                <a:cs typeface="Carlito"/>
              </a:rPr>
              <a:t>ON </a:t>
            </a:r>
            <a:r>
              <a:rPr sz="2400" b="1" spc="-10" dirty="0">
                <a:cs typeface="Carlito"/>
              </a:rPr>
              <a:t>THE  </a:t>
            </a:r>
            <a:r>
              <a:rPr sz="2400" b="1" spc="-45" dirty="0">
                <a:cs typeface="Carlito"/>
              </a:rPr>
              <a:t>HEALTH </a:t>
            </a:r>
            <a:r>
              <a:rPr sz="2400" b="1" spc="-5" dirty="0">
                <a:cs typeface="Carlito"/>
              </a:rPr>
              <a:t>OF</a:t>
            </a:r>
            <a:r>
              <a:rPr sz="2400" b="1" spc="40" dirty="0">
                <a:cs typeface="Carlito"/>
              </a:rPr>
              <a:t> </a:t>
            </a:r>
            <a:r>
              <a:rPr sz="2400" b="1" spc="-20" dirty="0">
                <a:cs typeface="Carlito"/>
              </a:rPr>
              <a:t>EMPLOYEES</a:t>
            </a:r>
            <a:endParaRPr sz="2400">
              <a:cs typeface="Carlito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35940" y="1558493"/>
            <a:ext cx="7950200" cy="96629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5"/>
              </a:spcBef>
            </a:pPr>
            <a:r>
              <a:rPr sz="3200" b="0" dirty="0">
                <a:latin typeface="+mn-lt"/>
                <a:cs typeface="Carlito"/>
              </a:rPr>
              <a:t>It is </a:t>
            </a:r>
            <a:r>
              <a:rPr sz="3200" b="0" spc="-5" dirty="0">
                <a:latin typeface="+mn-lt"/>
                <a:cs typeface="Carlito"/>
              </a:rPr>
              <a:t>allowed </a:t>
            </a:r>
            <a:r>
              <a:rPr sz="3200" b="0" dirty="0">
                <a:latin typeface="+mn-lt"/>
                <a:cs typeface="Carlito"/>
              </a:rPr>
              <a:t>as </a:t>
            </a:r>
            <a:r>
              <a:rPr sz="3200" b="0" spc="-5" dirty="0">
                <a:latin typeface="+mn-lt"/>
                <a:cs typeface="Carlito"/>
              </a:rPr>
              <a:t>deduction </a:t>
            </a:r>
            <a:r>
              <a:rPr sz="3200" b="0" dirty="0">
                <a:latin typeface="+mn-lt"/>
                <a:cs typeface="Carlito"/>
              </a:rPr>
              <a:t>if </a:t>
            </a:r>
            <a:r>
              <a:rPr sz="3200" b="0" spc="-10" dirty="0">
                <a:latin typeface="+mn-lt"/>
                <a:cs typeface="Carlito"/>
              </a:rPr>
              <a:t>following conditions  </a:t>
            </a:r>
            <a:r>
              <a:rPr sz="3200" b="0" spc="-15" dirty="0">
                <a:latin typeface="+mn-lt"/>
                <a:cs typeface="Carlito"/>
              </a:rPr>
              <a:t>are </a:t>
            </a:r>
            <a:r>
              <a:rPr sz="3200" b="0" spc="-10" dirty="0">
                <a:latin typeface="+mn-lt"/>
                <a:cs typeface="Carlito"/>
              </a:rPr>
              <a:t>satisfied</a:t>
            </a:r>
            <a:r>
              <a:rPr sz="3200" b="0" spc="10" dirty="0">
                <a:latin typeface="+mn-lt"/>
                <a:cs typeface="Carlito"/>
              </a:rPr>
              <a:t> </a:t>
            </a:r>
            <a:r>
              <a:rPr sz="3200" b="0" dirty="0">
                <a:latin typeface="+mn-lt"/>
                <a:cs typeface="Carlito"/>
              </a:rPr>
              <a:t>:</a:t>
            </a:r>
            <a:endParaRPr sz="3200">
              <a:latin typeface="+mn-lt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2534538"/>
            <a:ext cx="7935595" cy="314833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746760" indent="-342900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354965" algn="l"/>
                <a:tab pos="355600" algn="l"/>
                <a:tab pos="838835" algn="l"/>
              </a:tabLst>
            </a:pPr>
            <a:r>
              <a:rPr sz="3200" dirty="0">
                <a:cs typeface="Carlito"/>
              </a:rPr>
              <a:t>a.	</a:t>
            </a:r>
            <a:r>
              <a:rPr sz="3200" spc="-5" dirty="0">
                <a:cs typeface="Carlito"/>
              </a:rPr>
              <a:t>The Premium </a:t>
            </a:r>
            <a:r>
              <a:rPr sz="3200" dirty="0">
                <a:cs typeface="Carlito"/>
              </a:rPr>
              <a:t>is </a:t>
            </a:r>
            <a:r>
              <a:rPr sz="3200" spc="-5" dirty="0">
                <a:cs typeface="Carlito"/>
              </a:rPr>
              <a:t>paid </a:t>
            </a:r>
            <a:r>
              <a:rPr sz="3200" spc="-10" dirty="0">
                <a:cs typeface="Carlito"/>
              </a:rPr>
              <a:t>by </a:t>
            </a:r>
            <a:r>
              <a:rPr sz="3200" spc="-5" dirty="0">
                <a:cs typeface="Carlito"/>
              </a:rPr>
              <a:t>Cheque by </a:t>
            </a:r>
            <a:r>
              <a:rPr sz="3200" dirty="0">
                <a:cs typeface="Carlito"/>
              </a:rPr>
              <a:t>the  </a:t>
            </a:r>
            <a:r>
              <a:rPr sz="3200" spc="-5" dirty="0">
                <a:cs typeface="Carlito"/>
              </a:rPr>
              <a:t>employer; </a:t>
            </a:r>
            <a:r>
              <a:rPr sz="3200" dirty="0">
                <a:cs typeface="Carlito"/>
              </a:rPr>
              <a:t>and</a:t>
            </a:r>
            <a:endParaRPr sz="3200"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50">
              <a:cs typeface="Carlito"/>
            </a:endParaRPr>
          </a:p>
          <a:p>
            <a:pPr marL="355600" marR="5080">
              <a:lnSpc>
                <a:spcPct val="90000"/>
              </a:lnSpc>
              <a:tabLst>
                <a:tab pos="856615" algn="l"/>
              </a:tabLst>
            </a:pPr>
            <a:r>
              <a:rPr sz="3200" spc="-5" dirty="0">
                <a:cs typeface="Carlito"/>
              </a:rPr>
              <a:t>b.	Premium </a:t>
            </a:r>
            <a:r>
              <a:rPr sz="3200" dirty="0">
                <a:cs typeface="Carlito"/>
              </a:rPr>
              <a:t>is </a:t>
            </a:r>
            <a:r>
              <a:rPr sz="3200" spc="-5" dirty="0">
                <a:cs typeface="Carlito"/>
              </a:rPr>
              <a:t>paid under </a:t>
            </a:r>
            <a:r>
              <a:rPr sz="3200" dirty="0">
                <a:cs typeface="Carlito"/>
              </a:rPr>
              <a:t>the Scheme </a:t>
            </a:r>
            <a:r>
              <a:rPr sz="3200" spc="-10" dirty="0">
                <a:cs typeface="Carlito"/>
              </a:rPr>
              <a:t>framed  </a:t>
            </a:r>
            <a:r>
              <a:rPr sz="3200" dirty="0">
                <a:cs typeface="Carlito"/>
              </a:rPr>
              <a:t>in this </a:t>
            </a:r>
            <a:r>
              <a:rPr sz="3200" spc="-5" dirty="0">
                <a:cs typeface="Carlito"/>
              </a:rPr>
              <a:t>behalf </a:t>
            </a:r>
            <a:r>
              <a:rPr sz="3200" spc="-10" dirty="0">
                <a:cs typeface="Carlito"/>
              </a:rPr>
              <a:t>by </a:t>
            </a:r>
            <a:r>
              <a:rPr sz="3200" dirty="0">
                <a:cs typeface="Carlito"/>
              </a:rPr>
              <a:t>the </a:t>
            </a:r>
            <a:r>
              <a:rPr sz="3200" spc="-10" dirty="0">
                <a:cs typeface="Carlito"/>
              </a:rPr>
              <a:t>General Insurance  Corporation </a:t>
            </a:r>
            <a:r>
              <a:rPr sz="3200" dirty="0">
                <a:cs typeface="Carlito"/>
              </a:rPr>
              <a:t>of </a:t>
            </a:r>
            <a:r>
              <a:rPr sz="3200" spc="-5" dirty="0">
                <a:cs typeface="Carlito"/>
              </a:rPr>
              <a:t>India </a:t>
            </a:r>
            <a:r>
              <a:rPr sz="3200" dirty="0">
                <a:cs typeface="Carlito"/>
              </a:rPr>
              <a:t>and </a:t>
            </a:r>
            <a:r>
              <a:rPr sz="3200" spc="-10" dirty="0">
                <a:cs typeface="Carlito"/>
              </a:rPr>
              <a:t>approved </a:t>
            </a:r>
            <a:r>
              <a:rPr sz="3200" dirty="0">
                <a:cs typeface="Carlito"/>
              </a:rPr>
              <a:t>by </a:t>
            </a:r>
            <a:r>
              <a:rPr sz="3200" spc="-10" dirty="0">
                <a:cs typeface="Carlito"/>
              </a:rPr>
              <a:t>the  </a:t>
            </a:r>
            <a:r>
              <a:rPr sz="3200" spc="-15" dirty="0">
                <a:cs typeface="Carlito"/>
              </a:rPr>
              <a:t>Central</a:t>
            </a:r>
            <a:r>
              <a:rPr sz="3200" spc="-5" dirty="0">
                <a:cs typeface="Carlito"/>
              </a:rPr>
              <a:t> Government.</a:t>
            </a:r>
            <a:endParaRPr sz="3200">
              <a:cs typeface="Carli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417319"/>
            <a:ext cx="9143999" cy="2240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-4572" y="214884"/>
            <a:ext cx="9153525" cy="1207135"/>
            <a:chOff x="-4572" y="214884"/>
            <a:chExt cx="9153525" cy="1207135"/>
          </a:xfrm>
        </p:grpSpPr>
        <p:sp>
          <p:nvSpPr>
            <p:cNvPr id="4" name="object 4"/>
            <p:cNvSpPr/>
            <p:nvPr/>
          </p:nvSpPr>
          <p:spPr>
            <a:xfrm>
              <a:off x="0" y="214884"/>
              <a:ext cx="9143999" cy="5943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274319"/>
              <a:ext cx="9144000" cy="114300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274319"/>
              <a:ext cx="9144000" cy="1143000"/>
            </a:xfrm>
            <a:custGeom>
              <a:avLst/>
              <a:gdLst/>
              <a:ahLst/>
              <a:cxnLst/>
              <a:rect l="l" t="t" r="r" b="b"/>
              <a:pathLst>
                <a:path w="9144000" h="1143000">
                  <a:moveTo>
                    <a:pt x="0" y="1143000"/>
                  </a:moveTo>
                  <a:lnTo>
                    <a:pt x="9144000" y="11430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66217" y="320166"/>
            <a:ext cx="8809990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4780" marR="5080" indent="-2672715">
              <a:lnSpc>
                <a:spcPct val="100000"/>
              </a:lnSpc>
              <a:spcBef>
                <a:spcPts val="100"/>
              </a:spcBef>
              <a:tabLst>
                <a:tab pos="4447540" algn="l"/>
                <a:tab pos="6455410" algn="l"/>
              </a:tabLst>
            </a:pPr>
            <a:r>
              <a:rPr sz="3200" spc="-250" dirty="0"/>
              <a:t>F</a:t>
            </a:r>
            <a:r>
              <a:rPr sz="3200" dirty="0"/>
              <a:t>. [ </a:t>
            </a:r>
            <a:r>
              <a:rPr sz="3200" spc="-15" dirty="0"/>
              <a:t>S</a:t>
            </a:r>
            <a:r>
              <a:rPr sz="3200" spc="-55" dirty="0"/>
              <a:t>E</a:t>
            </a:r>
            <a:r>
              <a:rPr sz="3200" spc="-5" dirty="0"/>
              <a:t>CTI</a:t>
            </a:r>
            <a:r>
              <a:rPr sz="3200" spc="5" dirty="0"/>
              <a:t>O</a:t>
            </a:r>
            <a:r>
              <a:rPr sz="3200" dirty="0"/>
              <a:t>N</a:t>
            </a:r>
            <a:r>
              <a:rPr sz="3200" spc="5" dirty="0"/>
              <a:t> </a:t>
            </a:r>
            <a:r>
              <a:rPr sz="3200" dirty="0"/>
              <a:t>36</a:t>
            </a:r>
            <a:r>
              <a:rPr sz="3200" spc="-15" dirty="0"/>
              <a:t>(</a:t>
            </a:r>
            <a:r>
              <a:rPr sz="3200" dirty="0"/>
              <a:t>1)</a:t>
            </a:r>
            <a:r>
              <a:rPr sz="3200" spc="-15" dirty="0"/>
              <a:t>(</a:t>
            </a:r>
            <a:r>
              <a:rPr sz="3200" dirty="0"/>
              <a:t>ii)</a:t>
            </a:r>
            <a:r>
              <a:rPr sz="3200" spc="20" dirty="0"/>
              <a:t> </a:t>
            </a:r>
            <a:r>
              <a:rPr sz="3200" dirty="0"/>
              <a:t>] :	B</a:t>
            </a:r>
            <a:r>
              <a:rPr sz="3200" spc="10" dirty="0"/>
              <a:t>O</a:t>
            </a:r>
            <a:r>
              <a:rPr sz="3200" dirty="0"/>
              <a:t>NUS</a:t>
            </a:r>
            <a:r>
              <a:rPr sz="3200" spc="-15" dirty="0"/>
              <a:t> </a:t>
            </a:r>
            <a:r>
              <a:rPr sz="3200" spc="-5" dirty="0"/>
              <a:t>O</a:t>
            </a:r>
            <a:r>
              <a:rPr sz="3200" dirty="0"/>
              <a:t>R	</a:t>
            </a:r>
            <a:r>
              <a:rPr sz="3200" spc="-30" dirty="0"/>
              <a:t>C</a:t>
            </a:r>
            <a:r>
              <a:rPr sz="3200" spc="-5" dirty="0"/>
              <a:t>OMMISSION  </a:t>
            </a:r>
            <a:r>
              <a:rPr sz="3200" spc="-55" dirty="0"/>
              <a:t>PAID </a:t>
            </a:r>
            <a:r>
              <a:rPr sz="3200" spc="-45" dirty="0"/>
              <a:t>TO</a:t>
            </a:r>
            <a:r>
              <a:rPr sz="3200" spc="25" dirty="0"/>
              <a:t> </a:t>
            </a:r>
            <a:r>
              <a:rPr sz="3200" spc="-25" dirty="0"/>
              <a:t>EMPLOYEES</a:t>
            </a:r>
            <a:endParaRPr sz="3200"/>
          </a:p>
        </p:txBody>
      </p:sp>
      <p:sp>
        <p:nvSpPr>
          <p:cNvPr id="8" name="object 8"/>
          <p:cNvSpPr txBox="1"/>
          <p:nvPr/>
        </p:nvSpPr>
        <p:spPr>
          <a:xfrm>
            <a:off x="535940" y="1555749"/>
            <a:ext cx="8075930" cy="4919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ts val="2375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cs typeface="Carlito"/>
              </a:rPr>
              <a:t>Bonus or Commission </a:t>
            </a:r>
            <a:r>
              <a:rPr sz="2400" spc="-10" dirty="0">
                <a:cs typeface="Carlito"/>
              </a:rPr>
              <a:t>paid </a:t>
            </a:r>
            <a:r>
              <a:rPr sz="2400" spc="-20" dirty="0">
                <a:cs typeface="Carlito"/>
              </a:rPr>
              <a:t>to </a:t>
            </a:r>
            <a:r>
              <a:rPr sz="2400" spc="-5" dirty="0">
                <a:cs typeface="Carlito"/>
              </a:rPr>
              <a:t>an </a:t>
            </a:r>
            <a:r>
              <a:rPr sz="2400" spc="-10" dirty="0">
                <a:cs typeface="Carlito"/>
              </a:rPr>
              <a:t>employee </a:t>
            </a:r>
            <a:r>
              <a:rPr sz="2400" spc="-5" dirty="0">
                <a:cs typeface="Carlito"/>
              </a:rPr>
              <a:t>is </a:t>
            </a:r>
            <a:r>
              <a:rPr sz="2400" spc="-10" dirty="0">
                <a:cs typeface="Carlito"/>
              </a:rPr>
              <a:t>allowable</a:t>
            </a:r>
            <a:r>
              <a:rPr sz="2400" spc="90" dirty="0">
                <a:cs typeface="Carlito"/>
              </a:rPr>
              <a:t> </a:t>
            </a:r>
            <a:r>
              <a:rPr sz="2400" spc="-5" dirty="0">
                <a:cs typeface="Carlito"/>
              </a:rPr>
              <a:t>as</a:t>
            </a:r>
            <a:endParaRPr sz="2400">
              <a:cs typeface="Carlito"/>
            </a:endParaRPr>
          </a:p>
          <a:p>
            <a:pPr marL="355600">
              <a:lnSpc>
                <a:spcPts val="2375"/>
              </a:lnSpc>
            </a:pPr>
            <a:r>
              <a:rPr sz="2400" spc="-10" dirty="0">
                <a:cs typeface="Carlito"/>
              </a:rPr>
              <a:t>deduction </a:t>
            </a:r>
            <a:r>
              <a:rPr sz="2400" spc="-5" dirty="0">
                <a:cs typeface="Carlito"/>
              </a:rPr>
              <a:t>subject </a:t>
            </a:r>
            <a:r>
              <a:rPr sz="2400" spc="-20" dirty="0">
                <a:cs typeface="Carlito"/>
              </a:rPr>
              <a:t>to </a:t>
            </a:r>
            <a:r>
              <a:rPr sz="2400" spc="-10" dirty="0">
                <a:cs typeface="Carlito"/>
              </a:rPr>
              <a:t>certain</a:t>
            </a:r>
            <a:r>
              <a:rPr sz="2400" spc="35" dirty="0">
                <a:cs typeface="Carlito"/>
              </a:rPr>
              <a:t> </a:t>
            </a:r>
            <a:r>
              <a:rPr sz="2400" spc="-10" dirty="0">
                <a:cs typeface="Carlito"/>
              </a:rPr>
              <a:t>conditions:</a:t>
            </a:r>
            <a:endParaRPr sz="2400"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400">
              <a:cs typeface="Carlito"/>
            </a:endParaRPr>
          </a:p>
          <a:p>
            <a:pPr marL="355600" marR="5080" lvl="1">
              <a:lnSpc>
                <a:spcPct val="80000"/>
              </a:lnSpc>
              <a:buFont typeface="Carlito"/>
              <a:buAutoNum type="arabicPeriod"/>
              <a:tabLst>
                <a:tab pos="1138555" algn="l"/>
                <a:tab pos="1139190" algn="l"/>
                <a:tab pos="7280275" algn="l"/>
              </a:tabLst>
            </a:pPr>
            <a:r>
              <a:rPr sz="2400" b="1" i="1" spc="-5" dirty="0">
                <a:cs typeface="Carlito"/>
              </a:rPr>
              <a:t>Admissible only if not payable as profit or</a:t>
            </a:r>
            <a:r>
              <a:rPr sz="2400" b="1" i="1" spc="145" dirty="0">
                <a:cs typeface="Carlito"/>
              </a:rPr>
              <a:t> </a:t>
            </a:r>
            <a:r>
              <a:rPr sz="2400" b="1" i="1" spc="-5" dirty="0">
                <a:cs typeface="Carlito"/>
              </a:rPr>
              <a:t>dividend</a:t>
            </a:r>
            <a:r>
              <a:rPr sz="2400" b="1" i="1" spc="25" dirty="0">
                <a:cs typeface="Carlito"/>
              </a:rPr>
              <a:t> </a:t>
            </a:r>
            <a:r>
              <a:rPr sz="2400" i="1" spc="-5" dirty="0">
                <a:cs typeface="Carlito"/>
              </a:rPr>
              <a:t>:	</a:t>
            </a:r>
            <a:r>
              <a:rPr sz="2400" spc="-10" dirty="0">
                <a:cs typeface="Carlito"/>
              </a:rPr>
              <a:t>One </a:t>
            </a:r>
            <a:r>
              <a:rPr sz="2400" spc="-5" dirty="0">
                <a:cs typeface="Carlito"/>
              </a:rPr>
              <a:t>of  the </a:t>
            </a:r>
            <a:r>
              <a:rPr sz="2400" spc="-10" dirty="0">
                <a:cs typeface="Carlito"/>
              </a:rPr>
              <a:t>conditions </a:t>
            </a:r>
            <a:r>
              <a:rPr sz="2400" spc="-5" dirty="0">
                <a:cs typeface="Carlito"/>
              </a:rPr>
              <a:t>is </a:t>
            </a:r>
            <a:r>
              <a:rPr sz="2400" spc="-10" dirty="0">
                <a:cs typeface="Carlito"/>
              </a:rPr>
              <a:t>that </a:t>
            </a:r>
            <a:r>
              <a:rPr sz="2400" spc="-5" dirty="0">
                <a:cs typeface="Carlito"/>
              </a:rPr>
              <a:t>the </a:t>
            </a:r>
            <a:r>
              <a:rPr sz="2400" spc="-10" dirty="0">
                <a:cs typeface="Carlito"/>
              </a:rPr>
              <a:t>amount </a:t>
            </a:r>
            <a:r>
              <a:rPr sz="2400" spc="-15" dirty="0">
                <a:cs typeface="Carlito"/>
              </a:rPr>
              <a:t>payable </a:t>
            </a:r>
            <a:r>
              <a:rPr sz="2400" spc="-20" dirty="0">
                <a:cs typeface="Carlito"/>
              </a:rPr>
              <a:t>to </a:t>
            </a:r>
            <a:r>
              <a:rPr sz="2400" spc="-5" dirty="0">
                <a:cs typeface="Carlito"/>
              </a:rPr>
              <a:t>employees as Bonus </a:t>
            </a:r>
            <a:r>
              <a:rPr sz="2400" spc="-10" dirty="0">
                <a:cs typeface="Carlito"/>
              </a:rPr>
              <a:t>or  </a:t>
            </a:r>
            <a:r>
              <a:rPr sz="2400" dirty="0">
                <a:cs typeface="Carlito"/>
              </a:rPr>
              <a:t>Commission </a:t>
            </a:r>
            <a:r>
              <a:rPr sz="2400" spc="-5" dirty="0">
                <a:cs typeface="Carlito"/>
              </a:rPr>
              <a:t>should not </a:t>
            </a:r>
            <a:r>
              <a:rPr sz="2400" dirty="0">
                <a:cs typeface="Carlito"/>
              </a:rPr>
              <a:t>otherwise </a:t>
            </a:r>
            <a:r>
              <a:rPr sz="2400" spc="-20" dirty="0">
                <a:cs typeface="Carlito"/>
              </a:rPr>
              <a:t>have </a:t>
            </a:r>
            <a:r>
              <a:rPr sz="2400" spc="-10" dirty="0">
                <a:cs typeface="Carlito"/>
              </a:rPr>
              <a:t>been </a:t>
            </a:r>
            <a:r>
              <a:rPr sz="2400" spc="-15" dirty="0">
                <a:cs typeface="Carlito"/>
              </a:rPr>
              <a:t>payable </a:t>
            </a:r>
            <a:r>
              <a:rPr sz="2400" spc="-20" dirty="0">
                <a:cs typeface="Carlito"/>
              </a:rPr>
              <a:t>to </a:t>
            </a:r>
            <a:r>
              <a:rPr sz="2400" spc="-5" dirty="0">
                <a:cs typeface="Carlito"/>
              </a:rPr>
              <a:t>them as  </a:t>
            </a:r>
            <a:r>
              <a:rPr sz="2400" spc="-10" dirty="0">
                <a:cs typeface="Carlito"/>
              </a:rPr>
              <a:t>profit </a:t>
            </a:r>
            <a:r>
              <a:rPr sz="2400" dirty="0">
                <a:cs typeface="Carlito"/>
              </a:rPr>
              <a:t>or </a:t>
            </a:r>
            <a:r>
              <a:rPr sz="2400" spc="-10" dirty="0">
                <a:cs typeface="Carlito"/>
              </a:rPr>
              <a:t>dividend. This </a:t>
            </a:r>
            <a:r>
              <a:rPr sz="2400" spc="-5" dirty="0">
                <a:cs typeface="Carlito"/>
              </a:rPr>
              <a:t>is </a:t>
            </a:r>
            <a:r>
              <a:rPr sz="2400" spc="-10" dirty="0">
                <a:cs typeface="Carlito"/>
              </a:rPr>
              <a:t>provided </a:t>
            </a:r>
            <a:r>
              <a:rPr sz="2400" spc="-20" dirty="0">
                <a:cs typeface="Carlito"/>
              </a:rPr>
              <a:t>to </a:t>
            </a:r>
            <a:r>
              <a:rPr sz="2400" spc="-5" dirty="0">
                <a:cs typeface="Carlito"/>
              </a:rPr>
              <a:t>check an </a:t>
            </a:r>
            <a:r>
              <a:rPr sz="2400" spc="-10" dirty="0">
                <a:cs typeface="Carlito"/>
              </a:rPr>
              <a:t>employer </a:t>
            </a:r>
            <a:r>
              <a:rPr sz="2400" spc="-15" dirty="0">
                <a:cs typeface="Carlito"/>
              </a:rPr>
              <a:t>from  </a:t>
            </a:r>
            <a:r>
              <a:rPr sz="2400" spc="-10" dirty="0">
                <a:cs typeface="Carlito"/>
              </a:rPr>
              <a:t>avoiding </a:t>
            </a:r>
            <a:r>
              <a:rPr sz="2400" spc="-20" dirty="0">
                <a:cs typeface="Carlito"/>
              </a:rPr>
              <a:t>tax </a:t>
            </a:r>
            <a:r>
              <a:rPr sz="2400" spc="-10" dirty="0">
                <a:cs typeface="Carlito"/>
              </a:rPr>
              <a:t>by </a:t>
            </a:r>
            <a:r>
              <a:rPr sz="2400" spc="-5" dirty="0">
                <a:cs typeface="Carlito"/>
              </a:rPr>
              <a:t>distributing his / its </a:t>
            </a:r>
            <a:r>
              <a:rPr sz="2400" spc="-10" dirty="0">
                <a:cs typeface="Carlito"/>
              </a:rPr>
              <a:t>profit by </a:t>
            </a:r>
            <a:r>
              <a:rPr sz="2400" spc="-25" dirty="0">
                <a:cs typeface="Carlito"/>
              </a:rPr>
              <a:t>way </a:t>
            </a:r>
            <a:r>
              <a:rPr sz="2400" spc="-5" dirty="0">
                <a:cs typeface="Carlito"/>
              </a:rPr>
              <a:t>of bonus among  the member employees </a:t>
            </a:r>
            <a:r>
              <a:rPr sz="2400" dirty="0">
                <a:cs typeface="Carlito"/>
              </a:rPr>
              <a:t>of </a:t>
            </a:r>
            <a:r>
              <a:rPr sz="2400" spc="-5" dirty="0">
                <a:cs typeface="Carlito"/>
              </a:rPr>
              <a:t>his/its </a:t>
            </a:r>
            <a:r>
              <a:rPr sz="2400" spc="-10" dirty="0">
                <a:cs typeface="Carlito"/>
              </a:rPr>
              <a:t>concern, instead </a:t>
            </a:r>
            <a:r>
              <a:rPr sz="2400" dirty="0">
                <a:cs typeface="Carlito"/>
              </a:rPr>
              <a:t>of </a:t>
            </a:r>
            <a:r>
              <a:rPr sz="2400" spc="-5" dirty="0">
                <a:cs typeface="Carlito"/>
              </a:rPr>
              <a:t>distributing  the sum as </a:t>
            </a:r>
            <a:r>
              <a:rPr sz="2400" spc="-10" dirty="0">
                <a:cs typeface="Carlito"/>
              </a:rPr>
              <a:t>dividend </a:t>
            </a:r>
            <a:r>
              <a:rPr sz="2400" dirty="0">
                <a:cs typeface="Carlito"/>
              </a:rPr>
              <a:t>or</a:t>
            </a:r>
            <a:r>
              <a:rPr sz="2400" spc="15" dirty="0">
                <a:cs typeface="Carlito"/>
              </a:rPr>
              <a:t> </a:t>
            </a:r>
            <a:r>
              <a:rPr sz="2400" spc="-10" dirty="0">
                <a:cs typeface="Carlito"/>
              </a:rPr>
              <a:t>profits.</a:t>
            </a:r>
            <a:endParaRPr sz="2400">
              <a:cs typeface="Carlito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Carlito"/>
              <a:buAutoNum type="arabicPeriod"/>
            </a:pPr>
            <a:endParaRPr sz="2400">
              <a:cs typeface="Carlito"/>
            </a:endParaRPr>
          </a:p>
          <a:p>
            <a:pPr marL="355600" marR="321310" lvl="1">
              <a:lnSpc>
                <a:spcPct val="80000"/>
              </a:lnSpc>
              <a:buFont typeface="Carlito"/>
              <a:buAutoNum type="arabicPeriod"/>
              <a:tabLst>
                <a:tab pos="1138555" algn="l"/>
                <a:tab pos="1139190" algn="l"/>
              </a:tabLst>
            </a:pPr>
            <a:r>
              <a:rPr sz="2400" b="1" i="1" spc="-5" dirty="0">
                <a:cs typeface="Carlito"/>
              </a:rPr>
              <a:t>Deductible </a:t>
            </a:r>
            <a:r>
              <a:rPr sz="2400" b="1" i="1" dirty="0">
                <a:cs typeface="Carlito"/>
              </a:rPr>
              <a:t>on </a:t>
            </a:r>
            <a:r>
              <a:rPr sz="2400" b="1" i="1" spc="-5" dirty="0">
                <a:cs typeface="Carlito"/>
              </a:rPr>
              <a:t>payment basis </a:t>
            </a:r>
            <a:r>
              <a:rPr sz="2400" i="1" spc="-5" dirty="0">
                <a:cs typeface="Carlito"/>
              </a:rPr>
              <a:t>: </a:t>
            </a:r>
            <a:r>
              <a:rPr sz="2400" spc="-5" dirty="0">
                <a:cs typeface="Carlito"/>
              </a:rPr>
              <a:t>Bonus or Commission is  allowed as </a:t>
            </a:r>
            <a:r>
              <a:rPr sz="2400" spc="-10" dirty="0">
                <a:cs typeface="Carlito"/>
              </a:rPr>
              <a:t>deduction </a:t>
            </a:r>
            <a:r>
              <a:rPr sz="2400" spc="-5" dirty="0">
                <a:cs typeface="Carlito"/>
              </a:rPr>
              <a:t>only </a:t>
            </a:r>
            <a:r>
              <a:rPr sz="2400" spc="-10" dirty="0">
                <a:cs typeface="Carlito"/>
              </a:rPr>
              <a:t>where payment </a:t>
            </a:r>
            <a:r>
              <a:rPr sz="2400" spc="-5" dirty="0">
                <a:cs typeface="Carlito"/>
              </a:rPr>
              <a:t>is made </a:t>
            </a:r>
            <a:r>
              <a:rPr sz="2400" spc="-10" dirty="0">
                <a:cs typeface="Carlito"/>
              </a:rPr>
              <a:t>during </a:t>
            </a:r>
            <a:r>
              <a:rPr sz="2400" spc="-5" dirty="0">
                <a:cs typeface="Carlito"/>
              </a:rPr>
              <a:t>the  </a:t>
            </a:r>
            <a:r>
              <a:rPr sz="2400" spc="-10" dirty="0">
                <a:cs typeface="Carlito"/>
              </a:rPr>
              <a:t>previous year </a:t>
            </a:r>
            <a:r>
              <a:rPr sz="2400" dirty="0">
                <a:cs typeface="Carlito"/>
              </a:rPr>
              <a:t>or on </a:t>
            </a:r>
            <a:r>
              <a:rPr sz="2400" spc="-5" dirty="0">
                <a:cs typeface="Carlito"/>
              </a:rPr>
              <a:t>or </a:t>
            </a:r>
            <a:r>
              <a:rPr sz="2400" spc="-20" dirty="0">
                <a:cs typeface="Carlito"/>
              </a:rPr>
              <a:t>before </a:t>
            </a:r>
            <a:r>
              <a:rPr sz="2400" spc="-5" dirty="0">
                <a:cs typeface="Carlito"/>
              </a:rPr>
              <a:t>the due </a:t>
            </a:r>
            <a:r>
              <a:rPr sz="2400" spc="-15" dirty="0">
                <a:cs typeface="Carlito"/>
              </a:rPr>
              <a:t>date </a:t>
            </a:r>
            <a:r>
              <a:rPr sz="2400" dirty="0">
                <a:cs typeface="Carlito"/>
              </a:rPr>
              <a:t>of </a:t>
            </a:r>
            <a:r>
              <a:rPr sz="2400" spc="-10" dirty="0">
                <a:cs typeface="Carlito"/>
              </a:rPr>
              <a:t>furnishing return </a:t>
            </a:r>
            <a:r>
              <a:rPr sz="2400" dirty="0">
                <a:cs typeface="Carlito"/>
              </a:rPr>
              <a:t>of  </a:t>
            </a:r>
            <a:r>
              <a:rPr sz="2400" spc="-10" dirty="0">
                <a:cs typeface="Carlito"/>
              </a:rPr>
              <a:t>income </a:t>
            </a:r>
            <a:r>
              <a:rPr sz="2400" spc="-20" dirty="0">
                <a:cs typeface="Carlito"/>
              </a:rPr>
              <a:t>u/s</a:t>
            </a:r>
            <a:r>
              <a:rPr sz="2400" spc="15" dirty="0">
                <a:cs typeface="Carlito"/>
              </a:rPr>
              <a:t> </a:t>
            </a:r>
            <a:r>
              <a:rPr sz="2400" spc="-5" dirty="0">
                <a:cs typeface="Carlito"/>
              </a:rPr>
              <a:t>139.</a:t>
            </a:r>
            <a:endParaRPr sz="2400">
              <a:cs typeface="Carli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4572" y="0"/>
            <a:ext cx="9153525" cy="1138555"/>
            <a:chOff x="-4572" y="0"/>
            <a:chExt cx="9153525" cy="1138555"/>
          </a:xfrm>
        </p:grpSpPr>
        <p:sp>
          <p:nvSpPr>
            <p:cNvPr id="3" name="object 3"/>
            <p:cNvSpPr/>
            <p:nvPr/>
          </p:nvSpPr>
          <p:spPr>
            <a:xfrm>
              <a:off x="0" y="1066800"/>
              <a:ext cx="9143999" cy="6705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9144000" cy="10668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9144000" cy="1066800"/>
            </a:xfrm>
            <a:custGeom>
              <a:avLst/>
              <a:gdLst/>
              <a:ahLst/>
              <a:cxnLst/>
              <a:rect l="l" t="t" r="r" b="b"/>
              <a:pathLst>
                <a:path w="9144000" h="1066800">
                  <a:moveTo>
                    <a:pt x="0" y="1066800"/>
                  </a:moveTo>
                  <a:lnTo>
                    <a:pt x="9144000" y="10668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066800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85445" y="13207"/>
            <a:ext cx="897191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95450" marR="5080" indent="-1683385">
              <a:lnSpc>
                <a:spcPct val="100000"/>
              </a:lnSpc>
              <a:spcBef>
                <a:spcPts val="100"/>
              </a:spcBef>
              <a:tabLst>
                <a:tab pos="3340100" algn="l"/>
              </a:tabLst>
            </a:pPr>
            <a:r>
              <a:rPr sz="2400" spc="-5" dirty="0"/>
              <a:t>G. </a:t>
            </a:r>
            <a:r>
              <a:rPr sz="2400" dirty="0"/>
              <a:t>[ </a:t>
            </a:r>
            <a:r>
              <a:rPr sz="2400" spc="-10" dirty="0"/>
              <a:t>SECTION </a:t>
            </a:r>
            <a:r>
              <a:rPr sz="2400" spc="-5" dirty="0"/>
              <a:t>36(1)(iii)</a:t>
            </a:r>
            <a:r>
              <a:rPr sz="2400" spc="20" dirty="0"/>
              <a:t> </a:t>
            </a:r>
            <a:r>
              <a:rPr sz="2400" dirty="0"/>
              <a:t>]</a:t>
            </a:r>
            <a:r>
              <a:rPr sz="2400" spc="-10" dirty="0"/>
              <a:t> </a:t>
            </a:r>
            <a:r>
              <a:rPr sz="2400" dirty="0"/>
              <a:t>:	</a:t>
            </a:r>
            <a:r>
              <a:rPr sz="2400" spc="-5" dirty="0"/>
              <a:t>INTEREST </a:t>
            </a:r>
            <a:r>
              <a:rPr sz="2400" spc="-50" dirty="0"/>
              <a:t>PAID </a:t>
            </a:r>
            <a:r>
              <a:rPr sz="2400" spc="-5" dirty="0"/>
              <a:t>ON </a:t>
            </a:r>
            <a:r>
              <a:rPr sz="2400" spc="-10" dirty="0"/>
              <a:t>BORROWED </a:t>
            </a:r>
            <a:r>
              <a:rPr sz="2400" spc="-35" dirty="0"/>
              <a:t>CAPITAL </a:t>
            </a:r>
            <a:r>
              <a:rPr sz="2400" spc="-10" dirty="0"/>
              <a:t>FOR  </a:t>
            </a:r>
            <a:r>
              <a:rPr sz="2400" spc="-5" dirty="0"/>
              <a:t>THE PURPOSE OF BUSINESS OR</a:t>
            </a:r>
            <a:r>
              <a:rPr sz="2400" spc="-35" dirty="0"/>
              <a:t> </a:t>
            </a:r>
            <a:r>
              <a:rPr sz="2400" spc="-10" dirty="0"/>
              <a:t>PROFESSION</a:t>
            </a:r>
            <a:endParaRPr sz="2400"/>
          </a:p>
        </p:txBody>
      </p:sp>
      <p:sp>
        <p:nvSpPr>
          <p:cNvPr id="7" name="object 7"/>
          <p:cNvSpPr txBox="1"/>
          <p:nvPr/>
        </p:nvSpPr>
        <p:spPr>
          <a:xfrm>
            <a:off x="307340" y="1084834"/>
            <a:ext cx="8589010" cy="5074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b="1" i="1" u="heavy" dirty="0">
                <a:uFill>
                  <a:solidFill>
                    <a:srgbClr val="000000"/>
                  </a:solidFill>
                </a:uFill>
                <a:cs typeface="Carlito"/>
              </a:rPr>
              <a:t>(i)</a:t>
            </a:r>
            <a:r>
              <a:rPr sz="1800" b="1" i="1" u="heavy" spc="-5" dirty="0">
                <a:uFill>
                  <a:solidFill>
                    <a:srgbClr val="000000"/>
                  </a:solidFill>
                </a:uFill>
                <a:cs typeface="Carlito"/>
              </a:rPr>
              <a:t> CONDITIONS</a:t>
            </a:r>
            <a:endParaRPr sz="1800">
              <a:cs typeface="Carlito"/>
            </a:endParaRPr>
          </a:p>
          <a:p>
            <a:pPr marL="355600">
              <a:lnSpc>
                <a:spcPct val="100000"/>
              </a:lnSpc>
            </a:pPr>
            <a:r>
              <a:rPr sz="1800" dirty="0">
                <a:cs typeface="Carlito"/>
              </a:rPr>
              <a:t>As </a:t>
            </a:r>
            <a:r>
              <a:rPr sz="1800" spc="-5" dirty="0">
                <a:cs typeface="Carlito"/>
              </a:rPr>
              <a:t>per </a:t>
            </a:r>
            <a:r>
              <a:rPr sz="1800" spc="-10" dirty="0">
                <a:cs typeface="Carlito"/>
              </a:rPr>
              <a:t>Supreme </a:t>
            </a:r>
            <a:r>
              <a:rPr sz="1800" spc="-5" dirty="0">
                <a:cs typeface="Carlito"/>
              </a:rPr>
              <a:t>Court judgement</a:t>
            </a:r>
            <a:r>
              <a:rPr sz="1800" spc="25" dirty="0">
                <a:cs typeface="Carlito"/>
              </a:rPr>
              <a:t> </a:t>
            </a:r>
            <a:r>
              <a:rPr sz="1800" dirty="0">
                <a:cs typeface="Carlito"/>
              </a:rPr>
              <a:t>:</a:t>
            </a:r>
            <a:endParaRPr sz="1800"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cs typeface="Carlito"/>
              </a:rPr>
              <a:t>The sum of money should be </a:t>
            </a:r>
            <a:r>
              <a:rPr sz="1800" spc="-10" dirty="0">
                <a:cs typeface="Carlito"/>
              </a:rPr>
              <a:t>borrowed from </a:t>
            </a:r>
            <a:r>
              <a:rPr sz="1800" spc="-5" dirty="0">
                <a:cs typeface="Carlito"/>
              </a:rPr>
              <a:t>another</a:t>
            </a:r>
            <a:r>
              <a:rPr sz="1800" spc="120" dirty="0">
                <a:cs typeface="Carlito"/>
              </a:rPr>
              <a:t> </a:t>
            </a:r>
            <a:r>
              <a:rPr sz="1800" dirty="0">
                <a:cs typeface="Carlito"/>
              </a:rPr>
              <a:t>assessee.</a:t>
            </a:r>
            <a:endParaRPr sz="1800"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cs typeface="Carlito"/>
              </a:rPr>
              <a:t>The loan </a:t>
            </a:r>
            <a:r>
              <a:rPr sz="1800" spc="-15" dirty="0">
                <a:cs typeface="Carlito"/>
              </a:rPr>
              <a:t>may </a:t>
            </a:r>
            <a:r>
              <a:rPr sz="1800" spc="-5" dirty="0">
                <a:cs typeface="Carlito"/>
              </a:rPr>
              <a:t>be </a:t>
            </a:r>
            <a:r>
              <a:rPr sz="1800" spc="-10" dirty="0">
                <a:cs typeface="Carlito"/>
              </a:rPr>
              <a:t>borrowed from </a:t>
            </a:r>
            <a:r>
              <a:rPr sz="1800" spc="-15" dirty="0">
                <a:cs typeface="Carlito"/>
              </a:rPr>
              <a:t>any </a:t>
            </a:r>
            <a:r>
              <a:rPr sz="1800" dirty="0">
                <a:cs typeface="Carlito"/>
              </a:rPr>
              <a:t>Bank, </a:t>
            </a:r>
            <a:r>
              <a:rPr sz="1800" spc="-5" dirty="0">
                <a:cs typeface="Carlito"/>
              </a:rPr>
              <a:t>Financial Institution, </a:t>
            </a:r>
            <a:r>
              <a:rPr sz="1800" dirty="0">
                <a:cs typeface="Carlito"/>
              </a:rPr>
              <a:t>Govt. , </a:t>
            </a:r>
            <a:r>
              <a:rPr sz="1800" spc="-10" dirty="0">
                <a:cs typeface="Carlito"/>
              </a:rPr>
              <a:t>Public, </a:t>
            </a:r>
            <a:r>
              <a:rPr sz="1800" spc="-5" dirty="0">
                <a:cs typeface="Carlito"/>
              </a:rPr>
              <a:t>friends</a:t>
            </a:r>
            <a:r>
              <a:rPr sz="1800" spc="190" dirty="0">
                <a:cs typeface="Carlito"/>
              </a:rPr>
              <a:t> </a:t>
            </a:r>
            <a:r>
              <a:rPr sz="1800" spc="-5" dirty="0">
                <a:cs typeface="Carlito"/>
              </a:rPr>
              <a:t>or</a:t>
            </a:r>
            <a:endParaRPr sz="1800"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cs typeface="Carlito"/>
              </a:rPr>
              <a:t>relatives.</a:t>
            </a:r>
            <a:endParaRPr sz="1800"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cs typeface="Carlito"/>
              </a:rPr>
              <a:t>Loan </a:t>
            </a:r>
            <a:r>
              <a:rPr sz="1800" spc="-15" dirty="0">
                <a:cs typeface="Carlito"/>
              </a:rPr>
              <a:t>may </a:t>
            </a:r>
            <a:r>
              <a:rPr sz="1800" spc="-5" dirty="0">
                <a:cs typeface="Carlito"/>
              </a:rPr>
              <a:t>be in </a:t>
            </a:r>
            <a:r>
              <a:rPr sz="1800" dirty="0">
                <a:cs typeface="Carlito"/>
              </a:rPr>
              <a:t>the </a:t>
            </a:r>
            <a:r>
              <a:rPr sz="1800" spc="-10" dirty="0">
                <a:cs typeface="Carlito"/>
              </a:rPr>
              <a:t>form </a:t>
            </a:r>
            <a:r>
              <a:rPr sz="1800" spc="-5" dirty="0">
                <a:cs typeface="Carlito"/>
              </a:rPr>
              <a:t>of debentures or deposits</a:t>
            </a:r>
            <a:r>
              <a:rPr sz="1800" spc="95" dirty="0">
                <a:cs typeface="Carlito"/>
              </a:rPr>
              <a:t> </a:t>
            </a:r>
            <a:r>
              <a:rPr sz="1800" spc="-15" dirty="0">
                <a:cs typeface="Carlito"/>
              </a:rPr>
              <a:t>etc.</a:t>
            </a:r>
            <a:endParaRPr sz="1800">
              <a:cs typeface="Carlito"/>
            </a:endParaRPr>
          </a:p>
          <a:p>
            <a:pPr marL="355600" marR="91440" indent="-342900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15" dirty="0">
                <a:cs typeface="Carlito"/>
              </a:rPr>
              <a:t>Interest </a:t>
            </a:r>
            <a:r>
              <a:rPr sz="1800" spc="-5" dirty="0">
                <a:cs typeface="Carlito"/>
              </a:rPr>
              <a:t>on </a:t>
            </a:r>
            <a:r>
              <a:rPr sz="1800" spc="-10" dirty="0">
                <a:cs typeface="Carlito"/>
              </a:rPr>
              <a:t>capital </a:t>
            </a:r>
            <a:r>
              <a:rPr sz="1800" spc="-5" dirty="0">
                <a:cs typeface="Carlito"/>
              </a:rPr>
              <a:t>or loan </a:t>
            </a:r>
            <a:r>
              <a:rPr sz="1800" spc="-10" dirty="0">
                <a:cs typeface="Carlito"/>
              </a:rPr>
              <a:t>to proprietor </a:t>
            </a:r>
            <a:r>
              <a:rPr sz="1800" spc="-5" dirty="0">
                <a:cs typeface="Carlito"/>
              </a:rPr>
              <a:t>is not </a:t>
            </a:r>
            <a:r>
              <a:rPr sz="1800" spc="-10" dirty="0">
                <a:cs typeface="Carlito"/>
              </a:rPr>
              <a:t>allowed </a:t>
            </a:r>
            <a:r>
              <a:rPr sz="1800" dirty="0">
                <a:cs typeface="Carlito"/>
              </a:rPr>
              <a:t>as </a:t>
            </a:r>
            <a:r>
              <a:rPr sz="1800" spc="-5" dirty="0">
                <a:cs typeface="Carlito"/>
              </a:rPr>
              <a:t>deduction since </a:t>
            </a:r>
            <a:r>
              <a:rPr sz="1800" dirty="0">
                <a:cs typeface="Carlito"/>
              </a:rPr>
              <a:t>the loan </a:t>
            </a:r>
            <a:r>
              <a:rPr sz="1800" spc="-5" dirty="0">
                <a:cs typeface="Carlito"/>
              </a:rPr>
              <a:t>is not  </a:t>
            </a:r>
            <a:r>
              <a:rPr sz="1800" spc="-10" dirty="0">
                <a:cs typeface="Carlito"/>
              </a:rPr>
              <a:t>borrowed from </a:t>
            </a:r>
            <a:r>
              <a:rPr sz="1800" spc="-5" dirty="0">
                <a:cs typeface="Carlito"/>
              </a:rPr>
              <a:t>another</a:t>
            </a:r>
            <a:r>
              <a:rPr sz="1800" spc="30" dirty="0">
                <a:cs typeface="Carlito"/>
              </a:rPr>
              <a:t> </a:t>
            </a:r>
            <a:r>
              <a:rPr sz="1800" spc="-10" dirty="0">
                <a:cs typeface="Carlito"/>
              </a:rPr>
              <a:t>person.</a:t>
            </a:r>
            <a:endParaRPr sz="1800"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15" dirty="0">
                <a:cs typeface="Carlito"/>
              </a:rPr>
              <a:t>Interest </a:t>
            </a:r>
            <a:r>
              <a:rPr sz="1800" spc="-5" dirty="0">
                <a:cs typeface="Carlito"/>
              </a:rPr>
              <a:t>paid </a:t>
            </a:r>
            <a:r>
              <a:rPr sz="1800" spc="-10" dirty="0">
                <a:cs typeface="Carlito"/>
              </a:rPr>
              <a:t>by </a:t>
            </a:r>
            <a:r>
              <a:rPr sz="1800" spc="-5" dirty="0">
                <a:cs typeface="Carlito"/>
              </a:rPr>
              <a:t>firm </a:t>
            </a:r>
            <a:r>
              <a:rPr sz="1800" spc="-10" dirty="0">
                <a:cs typeface="Carlito"/>
              </a:rPr>
              <a:t>to </a:t>
            </a:r>
            <a:r>
              <a:rPr sz="1800" spc="-5" dirty="0">
                <a:cs typeface="Carlito"/>
              </a:rPr>
              <a:t>its partner on their </a:t>
            </a:r>
            <a:r>
              <a:rPr sz="1800" spc="-10" dirty="0">
                <a:cs typeface="Carlito"/>
              </a:rPr>
              <a:t>capital contribution </a:t>
            </a:r>
            <a:r>
              <a:rPr sz="1800" spc="-5" dirty="0">
                <a:cs typeface="Carlito"/>
              </a:rPr>
              <a:t>is </a:t>
            </a:r>
            <a:r>
              <a:rPr sz="1800" spc="-10" dirty="0">
                <a:cs typeface="Carlito"/>
              </a:rPr>
              <a:t>allowed </a:t>
            </a:r>
            <a:r>
              <a:rPr sz="1800" dirty="0">
                <a:cs typeface="Carlito"/>
              </a:rPr>
              <a:t>as</a:t>
            </a:r>
            <a:r>
              <a:rPr sz="1800" spc="305" dirty="0">
                <a:cs typeface="Carlito"/>
              </a:rPr>
              <a:t> </a:t>
            </a:r>
            <a:r>
              <a:rPr sz="1800" spc="-5" dirty="0">
                <a:cs typeface="Carlito"/>
              </a:rPr>
              <a:t>deduction.</a:t>
            </a:r>
            <a:endParaRPr sz="1800">
              <a:cs typeface="Carlito"/>
            </a:endParaRPr>
          </a:p>
          <a:p>
            <a:pPr marL="355600" marR="288290" indent="-342900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cs typeface="Carlito"/>
              </a:rPr>
              <a:t>Such </a:t>
            </a:r>
            <a:r>
              <a:rPr sz="1800" spc="-10" dirty="0">
                <a:cs typeface="Carlito"/>
              </a:rPr>
              <a:t>borrowed </a:t>
            </a:r>
            <a:r>
              <a:rPr sz="1800" dirty="0">
                <a:cs typeface="Carlito"/>
              </a:rPr>
              <a:t>money </a:t>
            </a:r>
            <a:r>
              <a:rPr sz="1800" spc="-5" dirty="0">
                <a:cs typeface="Carlito"/>
              </a:rPr>
              <a:t>should be used </a:t>
            </a:r>
            <a:r>
              <a:rPr sz="1800" spc="-15" dirty="0">
                <a:cs typeface="Carlito"/>
              </a:rPr>
              <a:t>for </a:t>
            </a:r>
            <a:r>
              <a:rPr sz="1800" spc="-5" dirty="0">
                <a:cs typeface="Carlito"/>
              </a:rPr>
              <a:t>the purpose of business or </a:t>
            </a:r>
            <a:r>
              <a:rPr sz="1800" spc="-10" dirty="0">
                <a:cs typeface="Carlito"/>
              </a:rPr>
              <a:t>profession. </a:t>
            </a:r>
            <a:r>
              <a:rPr sz="1800" spc="-5" dirty="0">
                <a:cs typeface="Carlito"/>
              </a:rPr>
              <a:t>But  where </a:t>
            </a:r>
            <a:r>
              <a:rPr sz="1800" dirty="0">
                <a:cs typeface="Carlito"/>
              </a:rPr>
              <a:t>the amount </a:t>
            </a:r>
            <a:r>
              <a:rPr sz="1800" spc="-5" dirty="0">
                <a:cs typeface="Carlito"/>
              </a:rPr>
              <a:t>of </a:t>
            </a:r>
            <a:r>
              <a:rPr sz="1800" dirty="0">
                <a:cs typeface="Carlito"/>
              </a:rPr>
              <a:t>loan </a:t>
            </a:r>
            <a:r>
              <a:rPr sz="1800" spc="-5" dirty="0">
                <a:cs typeface="Carlito"/>
              </a:rPr>
              <a:t>is used </a:t>
            </a:r>
            <a:r>
              <a:rPr sz="1800" spc="-15" dirty="0">
                <a:cs typeface="Carlito"/>
              </a:rPr>
              <a:t>for </a:t>
            </a:r>
            <a:r>
              <a:rPr sz="1800" spc="-10" dirty="0">
                <a:cs typeface="Carlito"/>
              </a:rPr>
              <a:t>personal </a:t>
            </a:r>
            <a:r>
              <a:rPr sz="1800" spc="-5" dirty="0">
                <a:cs typeface="Carlito"/>
              </a:rPr>
              <a:t>purpose it is not </a:t>
            </a:r>
            <a:r>
              <a:rPr sz="1800" spc="-10" dirty="0">
                <a:cs typeface="Carlito"/>
              </a:rPr>
              <a:t>allowed </a:t>
            </a:r>
            <a:r>
              <a:rPr sz="1800" dirty="0">
                <a:cs typeface="Carlito"/>
              </a:rPr>
              <a:t>as</a:t>
            </a:r>
            <a:r>
              <a:rPr sz="1800" spc="175" dirty="0">
                <a:cs typeface="Carlito"/>
              </a:rPr>
              <a:t> </a:t>
            </a:r>
            <a:r>
              <a:rPr sz="1800" spc="-5" dirty="0">
                <a:cs typeface="Carlito"/>
              </a:rPr>
              <a:t>deduction.</a:t>
            </a:r>
            <a:endParaRPr sz="1800">
              <a:cs typeface="Carlito"/>
            </a:endParaRPr>
          </a:p>
          <a:p>
            <a:pPr marL="355600" marR="82550">
              <a:lnSpc>
                <a:spcPct val="100000"/>
              </a:lnSpc>
            </a:pPr>
            <a:r>
              <a:rPr sz="1800" dirty="0">
                <a:cs typeface="Carlito"/>
              </a:rPr>
              <a:t>E.g. the loan </a:t>
            </a:r>
            <a:r>
              <a:rPr sz="1800" spc="-5" dirty="0">
                <a:cs typeface="Carlito"/>
              </a:rPr>
              <a:t>is </a:t>
            </a:r>
            <a:r>
              <a:rPr sz="1800" spc="-10" dirty="0">
                <a:cs typeface="Carlito"/>
              </a:rPr>
              <a:t>borrowed </a:t>
            </a:r>
            <a:r>
              <a:rPr sz="1800" spc="-15" dirty="0">
                <a:cs typeface="Carlito"/>
              </a:rPr>
              <a:t>for </a:t>
            </a:r>
            <a:r>
              <a:rPr sz="1800" spc="-5" dirty="0">
                <a:cs typeface="Carlito"/>
              </a:rPr>
              <a:t>the </a:t>
            </a:r>
            <a:r>
              <a:rPr sz="1800" spc="-10" dirty="0">
                <a:cs typeface="Carlito"/>
              </a:rPr>
              <a:t>payment </a:t>
            </a:r>
            <a:r>
              <a:rPr sz="1800" spc="-5" dirty="0">
                <a:cs typeface="Carlito"/>
              </a:rPr>
              <a:t>of </a:t>
            </a:r>
            <a:r>
              <a:rPr sz="1800" spc="-10" dirty="0">
                <a:cs typeface="Carlito"/>
              </a:rPr>
              <a:t>income </a:t>
            </a:r>
            <a:r>
              <a:rPr sz="1800" spc="-15" dirty="0">
                <a:cs typeface="Carlito"/>
              </a:rPr>
              <a:t>tax </a:t>
            </a:r>
            <a:r>
              <a:rPr sz="1800" spc="-5" dirty="0">
                <a:cs typeface="Carlito"/>
              </a:rPr>
              <a:t>not </a:t>
            </a:r>
            <a:r>
              <a:rPr sz="1800" spc="-10" dirty="0">
                <a:cs typeface="Carlito"/>
              </a:rPr>
              <a:t>allowed </a:t>
            </a:r>
            <a:r>
              <a:rPr sz="1800" dirty="0">
                <a:cs typeface="Carlito"/>
              </a:rPr>
              <a:t>as </a:t>
            </a:r>
            <a:r>
              <a:rPr sz="1800" spc="-5" dirty="0">
                <a:cs typeface="Carlito"/>
              </a:rPr>
              <a:t>deduction.  </a:t>
            </a:r>
            <a:r>
              <a:rPr sz="1800" spc="-30" dirty="0">
                <a:cs typeface="Carlito"/>
              </a:rPr>
              <a:t>However, </a:t>
            </a:r>
            <a:r>
              <a:rPr sz="1800" spc="-5" dirty="0">
                <a:cs typeface="Carlito"/>
              </a:rPr>
              <a:t>loan is </a:t>
            </a:r>
            <a:r>
              <a:rPr sz="1800" spc="-10" dirty="0">
                <a:cs typeface="Carlito"/>
              </a:rPr>
              <a:t>borrowed </a:t>
            </a:r>
            <a:r>
              <a:rPr sz="1800" spc="-15" dirty="0">
                <a:cs typeface="Carlito"/>
              </a:rPr>
              <a:t>for </a:t>
            </a:r>
            <a:r>
              <a:rPr sz="1800" spc="-10" dirty="0">
                <a:cs typeface="Carlito"/>
              </a:rPr>
              <a:t>payment </a:t>
            </a:r>
            <a:r>
              <a:rPr sz="1800" spc="-5" dirty="0">
                <a:cs typeface="Carlito"/>
              </a:rPr>
              <a:t>of dividend or sales </a:t>
            </a:r>
            <a:r>
              <a:rPr sz="1800" spc="-15" dirty="0">
                <a:cs typeface="Carlito"/>
              </a:rPr>
              <a:t>tax </a:t>
            </a:r>
            <a:r>
              <a:rPr sz="1800" dirty="0">
                <a:cs typeface="Carlito"/>
              </a:rPr>
              <a:t>is </a:t>
            </a:r>
            <a:r>
              <a:rPr sz="1800" spc="-10" dirty="0">
                <a:cs typeface="Carlito"/>
              </a:rPr>
              <a:t>allowed </a:t>
            </a:r>
            <a:r>
              <a:rPr sz="1800" dirty="0">
                <a:cs typeface="Carlito"/>
              </a:rPr>
              <a:t>as</a:t>
            </a:r>
            <a:r>
              <a:rPr sz="1800" spc="250" dirty="0">
                <a:cs typeface="Carlito"/>
              </a:rPr>
              <a:t> </a:t>
            </a:r>
            <a:r>
              <a:rPr sz="1800" spc="-5" dirty="0">
                <a:cs typeface="Carlito"/>
              </a:rPr>
              <a:t>deduction.</a:t>
            </a:r>
            <a:endParaRPr sz="1800">
              <a:cs typeface="Carlito"/>
            </a:endParaRPr>
          </a:p>
          <a:p>
            <a:pPr marL="355600" marR="36195" indent="-34290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cs typeface="Carlito"/>
              </a:rPr>
              <a:t>The </a:t>
            </a:r>
            <a:r>
              <a:rPr sz="1800" spc="-15" dirty="0">
                <a:cs typeface="Carlito"/>
              </a:rPr>
              <a:t>Interest </a:t>
            </a:r>
            <a:r>
              <a:rPr sz="1800" spc="-5" dirty="0">
                <a:cs typeface="Carlito"/>
              </a:rPr>
              <a:t>has accrued during </a:t>
            </a:r>
            <a:r>
              <a:rPr sz="1800" dirty="0">
                <a:cs typeface="Carlito"/>
              </a:rPr>
              <a:t>the </a:t>
            </a:r>
            <a:r>
              <a:rPr sz="1800" spc="-10" dirty="0">
                <a:cs typeface="Carlito"/>
              </a:rPr>
              <a:t>relevant previous </a:t>
            </a:r>
            <a:r>
              <a:rPr sz="1800" spc="-45" dirty="0">
                <a:cs typeface="Carlito"/>
              </a:rPr>
              <a:t>year. </a:t>
            </a:r>
            <a:r>
              <a:rPr sz="1800" spc="-30" dirty="0">
                <a:cs typeface="Carlito"/>
              </a:rPr>
              <a:t>However, </a:t>
            </a:r>
            <a:r>
              <a:rPr sz="1800" spc="-5" dirty="0">
                <a:cs typeface="Carlito"/>
              </a:rPr>
              <a:t>where </a:t>
            </a:r>
            <a:r>
              <a:rPr sz="1800" dirty="0">
                <a:cs typeface="Carlito"/>
              </a:rPr>
              <a:t>the </a:t>
            </a:r>
            <a:r>
              <a:rPr sz="1800" spc="-15" dirty="0">
                <a:cs typeface="Carlito"/>
              </a:rPr>
              <a:t>interest  </a:t>
            </a:r>
            <a:r>
              <a:rPr sz="1800" spc="-10" dirty="0">
                <a:cs typeface="Carlito"/>
              </a:rPr>
              <a:t>falls </a:t>
            </a:r>
            <a:r>
              <a:rPr sz="1800" spc="-15" dirty="0">
                <a:cs typeface="Carlito"/>
              </a:rPr>
              <a:t>u/s </a:t>
            </a:r>
            <a:r>
              <a:rPr sz="1800" spc="-5" dirty="0">
                <a:cs typeface="Carlito"/>
              </a:rPr>
              <a:t>43B, </a:t>
            </a:r>
            <a:r>
              <a:rPr sz="1800" dirty="0">
                <a:cs typeface="Carlito"/>
              </a:rPr>
              <a:t>i.e. </a:t>
            </a:r>
            <a:r>
              <a:rPr sz="1800" spc="-5" dirty="0">
                <a:cs typeface="Carlito"/>
              </a:rPr>
              <a:t>where </a:t>
            </a:r>
            <a:r>
              <a:rPr sz="1800" spc="-15" dirty="0">
                <a:cs typeface="Carlito"/>
              </a:rPr>
              <a:t>interest </a:t>
            </a:r>
            <a:r>
              <a:rPr sz="1800" spc="-5" dirty="0">
                <a:cs typeface="Carlito"/>
              </a:rPr>
              <a:t>is </a:t>
            </a:r>
            <a:r>
              <a:rPr sz="1800" spc="-10" dirty="0">
                <a:cs typeface="Carlito"/>
              </a:rPr>
              <a:t>payable to </a:t>
            </a:r>
            <a:r>
              <a:rPr sz="1800" spc="-5" dirty="0">
                <a:cs typeface="Carlito"/>
              </a:rPr>
              <a:t>banks or financial institutions, </a:t>
            </a:r>
            <a:r>
              <a:rPr sz="1800" dirty="0">
                <a:cs typeface="Carlito"/>
              </a:rPr>
              <a:t>then </a:t>
            </a:r>
            <a:r>
              <a:rPr sz="1800" spc="-10" dirty="0">
                <a:cs typeface="Carlito"/>
              </a:rPr>
              <a:t>to  </a:t>
            </a:r>
            <a:r>
              <a:rPr sz="1800" spc="-5" dirty="0">
                <a:cs typeface="Carlito"/>
              </a:rPr>
              <a:t>claim deduction such </a:t>
            </a:r>
            <a:r>
              <a:rPr sz="1800" spc="-15" dirty="0">
                <a:cs typeface="Carlito"/>
              </a:rPr>
              <a:t>interest </a:t>
            </a:r>
            <a:r>
              <a:rPr sz="1800" spc="-5" dirty="0">
                <a:cs typeface="Carlito"/>
              </a:rPr>
              <a:t>should actually be paid on or </a:t>
            </a:r>
            <a:r>
              <a:rPr sz="1800" spc="-15" dirty="0">
                <a:cs typeface="Carlito"/>
              </a:rPr>
              <a:t>before </a:t>
            </a:r>
            <a:r>
              <a:rPr sz="1800" dirty="0">
                <a:cs typeface="Carlito"/>
              </a:rPr>
              <a:t>the </a:t>
            </a:r>
            <a:r>
              <a:rPr sz="1800" spc="-5" dirty="0">
                <a:cs typeface="Carlito"/>
              </a:rPr>
              <a:t>due </a:t>
            </a:r>
            <a:r>
              <a:rPr sz="1800" spc="-15" dirty="0">
                <a:cs typeface="Carlito"/>
              </a:rPr>
              <a:t>date </a:t>
            </a:r>
            <a:r>
              <a:rPr sz="1800" spc="-5" dirty="0">
                <a:cs typeface="Carlito"/>
              </a:rPr>
              <a:t>of  furnishing of</a:t>
            </a:r>
            <a:r>
              <a:rPr sz="1800" spc="10" dirty="0">
                <a:cs typeface="Carlito"/>
              </a:rPr>
              <a:t> </a:t>
            </a:r>
            <a:r>
              <a:rPr sz="1800" spc="-5" dirty="0">
                <a:cs typeface="Carlito"/>
              </a:rPr>
              <a:t>return.</a:t>
            </a:r>
            <a:endParaRPr sz="1800">
              <a:cs typeface="Carli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46888"/>
            <a:ext cx="9144000" cy="1170940"/>
            <a:chOff x="0" y="246888"/>
            <a:chExt cx="9144000" cy="1170940"/>
          </a:xfrm>
        </p:grpSpPr>
        <p:sp>
          <p:nvSpPr>
            <p:cNvPr id="3" name="object 3"/>
            <p:cNvSpPr/>
            <p:nvPr/>
          </p:nvSpPr>
          <p:spPr>
            <a:xfrm>
              <a:off x="19010" y="246888"/>
              <a:ext cx="9124989" cy="2743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74320"/>
              <a:ext cx="9144000" cy="11430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0" y="274320"/>
            <a:ext cx="9144000" cy="677108"/>
          </a:xfrm>
          <a:prstGeom prst="rect">
            <a:avLst/>
          </a:prstGeom>
          <a:ln w="9144">
            <a:solidFill>
              <a:srgbClr val="497DBA"/>
            </a:solidFill>
          </a:ln>
        </p:spPr>
        <p:txBody>
          <a:bodyPr vert="horz" wrap="square" lIns="0" tIns="243840" rIns="0" bIns="0" rtlCol="0">
            <a:spAutoFit/>
          </a:bodyPr>
          <a:lstStyle/>
          <a:p>
            <a:pPr marL="344805">
              <a:lnSpc>
                <a:spcPct val="100000"/>
              </a:lnSpc>
              <a:spcBef>
                <a:spcPts val="1920"/>
              </a:spcBef>
              <a:tabLst>
                <a:tab pos="2406650" algn="l"/>
              </a:tabLst>
            </a:pPr>
            <a:r>
              <a:rPr sz="2800" b="0" i="1" spc="-10" dirty="0">
                <a:latin typeface="+mn-lt"/>
                <a:cs typeface="Carlito"/>
              </a:rPr>
              <a:t>INTEREST ON	BORROWINGS </a:t>
            </a:r>
            <a:r>
              <a:rPr sz="2800" b="0" i="1" spc="-15" dirty="0">
                <a:latin typeface="+mn-lt"/>
                <a:cs typeface="Carlito"/>
              </a:rPr>
              <a:t>FOR ACQUIRING </a:t>
            </a:r>
            <a:r>
              <a:rPr sz="2800" b="0" i="1" spc="-5" dirty="0">
                <a:latin typeface="+mn-lt"/>
                <a:cs typeface="Carlito"/>
              </a:rPr>
              <a:t>NEW</a:t>
            </a:r>
            <a:r>
              <a:rPr sz="2800" b="0" i="1" spc="50" dirty="0">
                <a:latin typeface="+mn-lt"/>
                <a:cs typeface="Carlito"/>
              </a:rPr>
              <a:t> </a:t>
            </a:r>
            <a:r>
              <a:rPr sz="2800" b="0" i="1" spc="-5" dirty="0">
                <a:latin typeface="+mn-lt"/>
                <a:cs typeface="Carlito"/>
              </a:rPr>
              <a:t>ASSETS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0" y="1371600"/>
            <a:ext cx="8618855" cy="4982518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marR="5080" indent="-342900">
              <a:lnSpc>
                <a:spcPct val="8010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i="1" spc="-5" dirty="0">
                <a:cs typeface="Carlito"/>
              </a:rPr>
              <a:t>ii) PROVISON </a:t>
            </a:r>
            <a:r>
              <a:rPr sz="2000" i="1" dirty="0">
                <a:cs typeface="Carlito"/>
              </a:rPr>
              <a:t>1 </a:t>
            </a:r>
            <a:r>
              <a:rPr sz="2000" i="1" spc="-30" dirty="0">
                <a:cs typeface="Carlito"/>
              </a:rPr>
              <a:t>TO </a:t>
            </a:r>
            <a:r>
              <a:rPr sz="2000" i="1" dirty="0">
                <a:cs typeface="Carlito"/>
              </a:rPr>
              <a:t>36 (1)(iii). </a:t>
            </a:r>
            <a:r>
              <a:rPr sz="2000" spc="-15" dirty="0">
                <a:cs typeface="Carlito"/>
              </a:rPr>
              <a:t>Interest </a:t>
            </a:r>
            <a:r>
              <a:rPr sz="2000" dirty="0">
                <a:cs typeface="Carlito"/>
              </a:rPr>
              <a:t>accrued </a:t>
            </a:r>
            <a:r>
              <a:rPr sz="2000" spc="-15" dirty="0">
                <a:cs typeface="Carlito"/>
              </a:rPr>
              <a:t>before </a:t>
            </a:r>
            <a:r>
              <a:rPr sz="2000" dirty="0">
                <a:cs typeface="Carlito"/>
              </a:rPr>
              <a:t>the </a:t>
            </a:r>
            <a:r>
              <a:rPr sz="2000" spc="-5" dirty="0">
                <a:cs typeface="Carlito"/>
              </a:rPr>
              <a:t>commencement of  business not allowed </a:t>
            </a:r>
            <a:r>
              <a:rPr sz="2000" dirty="0">
                <a:cs typeface="Carlito"/>
              </a:rPr>
              <a:t>as deduction but </a:t>
            </a:r>
            <a:r>
              <a:rPr sz="2000" spc="-5" dirty="0">
                <a:cs typeface="Carlito"/>
              </a:rPr>
              <a:t>has </a:t>
            </a:r>
            <a:r>
              <a:rPr sz="2000" spc="-10" dirty="0">
                <a:cs typeface="Carlito"/>
              </a:rPr>
              <a:t>to </a:t>
            </a:r>
            <a:r>
              <a:rPr sz="2000" dirty="0">
                <a:cs typeface="Carlito"/>
              </a:rPr>
              <a:t>be </a:t>
            </a:r>
            <a:r>
              <a:rPr sz="2000" spc="-10" dirty="0">
                <a:cs typeface="Carlito"/>
              </a:rPr>
              <a:t>capitalized </a:t>
            </a:r>
            <a:r>
              <a:rPr sz="2000" dirty="0">
                <a:cs typeface="Carlito"/>
              </a:rPr>
              <a:t>and added </a:t>
            </a:r>
            <a:r>
              <a:rPr sz="2000" spc="-15" dirty="0">
                <a:cs typeface="Carlito"/>
              </a:rPr>
              <a:t>to </a:t>
            </a:r>
            <a:r>
              <a:rPr sz="2000" dirty="0">
                <a:cs typeface="Carlito"/>
              </a:rPr>
              <a:t>the  actual </a:t>
            </a:r>
            <a:r>
              <a:rPr sz="2000" spc="-10" dirty="0">
                <a:cs typeface="Carlito"/>
              </a:rPr>
              <a:t>cost </a:t>
            </a:r>
            <a:r>
              <a:rPr sz="2000" spc="-5" dirty="0">
                <a:cs typeface="Carlito"/>
              </a:rPr>
              <a:t>of </a:t>
            </a:r>
            <a:r>
              <a:rPr sz="2000" spc="-15" dirty="0">
                <a:cs typeface="Carlito"/>
              </a:rPr>
              <a:t>fixed </a:t>
            </a:r>
            <a:r>
              <a:rPr sz="2000" spc="-5" dirty="0">
                <a:cs typeface="Carlito"/>
              </a:rPr>
              <a:t>assets acquired out of </a:t>
            </a:r>
            <a:r>
              <a:rPr sz="2000" spc="-10" dirty="0">
                <a:cs typeface="Carlito"/>
              </a:rPr>
              <a:t>borrowed</a:t>
            </a:r>
            <a:r>
              <a:rPr sz="2000" spc="35" dirty="0">
                <a:cs typeface="Carlito"/>
              </a:rPr>
              <a:t> </a:t>
            </a:r>
            <a:r>
              <a:rPr sz="2000" spc="-5" dirty="0">
                <a:cs typeface="Carlito"/>
              </a:rPr>
              <a:t>capital.</a:t>
            </a:r>
            <a:endParaRPr sz="2000"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2350">
              <a:cs typeface="Carlito"/>
            </a:endParaRPr>
          </a:p>
          <a:p>
            <a:pPr marL="355600" marR="5080" indent="-342900" algn="just">
              <a:lnSpc>
                <a:spcPct val="80000"/>
              </a:lnSpc>
              <a:buFont typeface="Arial"/>
              <a:buChar char="•"/>
              <a:tabLst>
                <a:tab pos="355600" algn="l"/>
              </a:tabLst>
            </a:pPr>
            <a:r>
              <a:rPr sz="2000" spc="-15" dirty="0">
                <a:cs typeface="Carlito"/>
              </a:rPr>
              <a:t>Interest </a:t>
            </a:r>
            <a:r>
              <a:rPr sz="2000" dirty="0">
                <a:cs typeface="Carlito"/>
              </a:rPr>
              <a:t>accrued </a:t>
            </a:r>
            <a:r>
              <a:rPr sz="2000" spc="-10" dirty="0">
                <a:cs typeface="Carlito"/>
              </a:rPr>
              <a:t>after </a:t>
            </a:r>
            <a:r>
              <a:rPr sz="2000" dirty="0">
                <a:cs typeface="Carlito"/>
              </a:rPr>
              <a:t>the </a:t>
            </a:r>
            <a:r>
              <a:rPr sz="2000" spc="-5" dirty="0">
                <a:cs typeface="Carlito"/>
              </a:rPr>
              <a:t>commencement of business </a:t>
            </a:r>
            <a:r>
              <a:rPr sz="2000" dirty="0">
                <a:cs typeface="Carlito"/>
              </a:rPr>
              <a:t>but </a:t>
            </a:r>
            <a:r>
              <a:rPr sz="2000" spc="-15" dirty="0">
                <a:cs typeface="Carlito"/>
              </a:rPr>
              <a:t>before </a:t>
            </a:r>
            <a:r>
              <a:rPr sz="2000" dirty="0">
                <a:cs typeface="Carlito"/>
              </a:rPr>
              <a:t>the </a:t>
            </a:r>
            <a:r>
              <a:rPr sz="2000" spc="-5" dirty="0">
                <a:cs typeface="Carlito"/>
              </a:rPr>
              <a:t>asset </a:t>
            </a:r>
            <a:r>
              <a:rPr sz="2000" dirty="0">
                <a:cs typeface="Carlito"/>
              </a:rPr>
              <a:t>is  put </a:t>
            </a:r>
            <a:r>
              <a:rPr sz="2000" spc="-15" dirty="0">
                <a:cs typeface="Carlito"/>
              </a:rPr>
              <a:t>to </a:t>
            </a:r>
            <a:r>
              <a:rPr sz="2000" spc="-5" dirty="0">
                <a:cs typeface="Carlito"/>
              </a:rPr>
              <a:t>use </a:t>
            </a:r>
            <a:r>
              <a:rPr sz="2000" dirty="0">
                <a:cs typeface="Carlito"/>
              </a:rPr>
              <a:t>is </a:t>
            </a:r>
            <a:r>
              <a:rPr sz="2000" spc="-5" dirty="0">
                <a:cs typeface="Carlito"/>
              </a:rPr>
              <a:t>not allowed </a:t>
            </a:r>
            <a:r>
              <a:rPr sz="2000" dirty="0">
                <a:cs typeface="Carlito"/>
              </a:rPr>
              <a:t>as deduction but </a:t>
            </a:r>
            <a:r>
              <a:rPr sz="2000" spc="-5" dirty="0">
                <a:cs typeface="Carlito"/>
              </a:rPr>
              <a:t>has </a:t>
            </a:r>
            <a:r>
              <a:rPr sz="2000" spc="-15" dirty="0">
                <a:cs typeface="Carlito"/>
              </a:rPr>
              <a:t>to </a:t>
            </a:r>
            <a:r>
              <a:rPr sz="2000" dirty="0">
                <a:cs typeface="Carlito"/>
              </a:rPr>
              <a:t>be </a:t>
            </a:r>
            <a:r>
              <a:rPr sz="2000" spc="-10" dirty="0">
                <a:cs typeface="Carlito"/>
              </a:rPr>
              <a:t>capitalized </a:t>
            </a:r>
            <a:r>
              <a:rPr sz="2000" dirty="0">
                <a:cs typeface="Carlito"/>
              </a:rPr>
              <a:t>and added </a:t>
            </a:r>
            <a:r>
              <a:rPr sz="2000" spc="-15" dirty="0">
                <a:cs typeface="Carlito"/>
              </a:rPr>
              <a:t>to  </a:t>
            </a:r>
            <a:r>
              <a:rPr sz="2000" dirty="0">
                <a:cs typeface="Carlito"/>
              </a:rPr>
              <a:t>the actual </a:t>
            </a:r>
            <a:r>
              <a:rPr sz="2000" spc="-10" dirty="0">
                <a:cs typeface="Carlito"/>
              </a:rPr>
              <a:t>cost </a:t>
            </a:r>
            <a:r>
              <a:rPr sz="2000" spc="-5" dirty="0">
                <a:cs typeface="Carlito"/>
              </a:rPr>
              <a:t>of </a:t>
            </a:r>
            <a:r>
              <a:rPr sz="2000" dirty="0">
                <a:cs typeface="Carlito"/>
              </a:rPr>
              <a:t>the </a:t>
            </a:r>
            <a:r>
              <a:rPr sz="2000" spc="-15" dirty="0">
                <a:cs typeface="Carlito"/>
              </a:rPr>
              <a:t>fixed </a:t>
            </a:r>
            <a:r>
              <a:rPr sz="2000" spc="-5" dirty="0">
                <a:cs typeface="Carlito"/>
              </a:rPr>
              <a:t>assets acquired out of </a:t>
            </a:r>
            <a:r>
              <a:rPr sz="2000" spc="-10" dirty="0">
                <a:cs typeface="Carlito"/>
              </a:rPr>
              <a:t>borrowed</a:t>
            </a:r>
            <a:r>
              <a:rPr sz="2000" spc="30" dirty="0">
                <a:cs typeface="Carlito"/>
              </a:rPr>
              <a:t> </a:t>
            </a:r>
            <a:r>
              <a:rPr sz="2000" spc="-5" dirty="0">
                <a:cs typeface="Carlito"/>
              </a:rPr>
              <a:t>capital.</a:t>
            </a:r>
            <a:endParaRPr sz="2000"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1950">
              <a:cs typeface="Carlito"/>
            </a:endParaRPr>
          </a:p>
          <a:p>
            <a:pPr marL="355600" marR="553720" indent="-342900">
              <a:lnSpc>
                <a:spcPct val="8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-15" dirty="0">
                <a:cs typeface="Carlito"/>
              </a:rPr>
              <a:t>Interest </a:t>
            </a:r>
            <a:r>
              <a:rPr sz="2000" dirty="0">
                <a:cs typeface="Carlito"/>
              </a:rPr>
              <a:t>accrued </a:t>
            </a:r>
            <a:r>
              <a:rPr sz="2000" spc="-10" dirty="0">
                <a:cs typeface="Carlito"/>
              </a:rPr>
              <a:t>after </a:t>
            </a:r>
            <a:r>
              <a:rPr sz="2000" dirty="0">
                <a:cs typeface="Carlito"/>
              </a:rPr>
              <a:t>the </a:t>
            </a:r>
            <a:r>
              <a:rPr sz="2000" spc="-5" dirty="0">
                <a:cs typeface="Carlito"/>
              </a:rPr>
              <a:t>asset </a:t>
            </a:r>
            <a:r>
              <a:rPr sz="2000" dirty="0">
                <a:cs typeface="Carlito"/>
              </a:rPr>
              <a:t>is put </a:t>
            </a:r>
            <a:r>
              <a:rPr sz="2000" spc="-15" dirty="0">
                <a:cs typeface="Carlito"/>
              </a:rPr>
              <a:t>to </a:t>
            </a:r>
            <a:r>
              <a:rPr sz="2000" dirty="0">
                <a:cs typeface="Carlito"/>
              </a:rPr>
              <a:t>use </a:t>
            </a:r>
            <a:r>
              <a:rPr sz="2000" spc="-5" dirty="0">
                <a:cs typeface="Carlito"/>
              </a:rPr>
              <a:t>is allowed </a:t>
            </a:r>
            <a:r>
              <a:rPr sz="2000" dirty="0">
                <a:cs typeface="Carlito"/>
              </a:rPr>
              <a:t>as deduction </a:t>
            </a:r>
            <a:r>
              <a:rPr sz="2000" spc="-10" dirty="0">
                <a:cs typeface="Carlito"/>
              </a:rPr>
              <a:t>u/s  </a:t>
            </a:r>
            <a:r>
              <a:rPr sz="2000" spc="-5" dirty="0">
                <a:cs typeface="Carlito"/>
              </a:rPr>
              <a:t>36(1)(iii)</a:t>
            </a:r>
            <a:endParaRPr sz="2000"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i="1" u="heavy" spc="-15" dirty="0">
                <a:uFill>
                  <a:solidFill>
                    <a:srgbClr val="000000"/>
                  </a:solidFill>
                </a:uFill>
                <a:cs typeface="Carlito"/>
              </a:rPr>
              <a:t>OTHER </a:t>
            </a:r>
            <a:r>
              <a:rPr sz="2000" b="1" i="1" u="heavy" dirty="0">
                <a:uFill>
                  <a:solidFill>
                    <a:srgbClr val="000000"/>
                  </a:solidFill>
                </a:uFill>
                <a:cs typeface="Carlito"/>
              </a:rPr>
              <a:t>POINTS</a:t>
            </a:r>
            <a:endParaRPr sz="2000">
              <a:cs typeface="Carlito"/>
            </a:endParaRPr>
          </a:p>
          <a:p>
            <a:pPr marL="355600" marR="40005" indent="-342900" algn="just">
              <a:lnSpc>
                <a:spcPct val="80000"/>
              </a:lnSpc>
              <a:spcBef>
                <a:spcPts val="480"/>
              </a:spcBef>
              <a:buFont typeface="Arial"/>
              <a:buChar char="•"/>
              <a:tabLst>
                <a:tab pos="355600" algn="l"/>
              </a:tabLst>
            </a:pPr>
            <a:r>
              <a:rPr sz="2000" spc="-5" dirty="0">
                <a:cs typeface="Carlito"/>
              </a:rPr>
              <a:t>Where </a:t>
            </a:r>
            <a:r>
              <a:rPr sz="2000" spc="-15" dirty="0">
                <a:cs typeface="Carlito"/>
              </a:rPr>
              <a:t>interest </a:t>
            </a:r>
            <a:r>
              <a:rPr sz="2000" dirty="0">
                <a:cs typeface="Carlito"/>
              </a:rPr>
              <a:t>is </a:t>
            </a:r>
            <a:r>
              <a:rPr sz="2000" spc="-5" dirty="0">
                <a:cs typeface="Carlito"/>
              </a:rPr>
              <a:t>paid outside </a:t>
            </a:r>
            <a:r>
              <a:rPr sz="2000" dirty="0">
                <a:cs typeface="Carlito"/>
              </a:rPr>
              <a:t>India without deduction </a:t>
            </a:r>
            <a:r>
              <a:rPr sz="2000" spc="-5" dirty="0">
                <a:cs typeface="Carlito"/>
              </a:rPr>
              <a:t>of </a:t>
            </a:r>
            <a:r>
              <a:rPr sz="2000" spc="-15" dirty="0">
                <a:cs typeface="Carlito"/>
              </a:rPr>
              <a:t>tax at </a:t>
            </a:r>
            <a:r>
              <a:rPr sz="2000" spc="-5" dirty="0">
                <a:cs typeface="Carlito"/>
              </a:rPr>
              <a:t>source </a:t>
            </a:r>
            <a:r>
              <a:rPr sz="2000" dirty="0">
                <a:cs typeface="Carlito"/>
              </a:rPr>
              <a:t>is </a:t>
            </a:r>
            <a:r>
              <a:rPr sz="2000" spc="-5" dirty="0">
                <a:cs typeface="Carlito"/>
              </a:rPr>
              <a:t>not  allowed </a:t>
            </a:r>
            <a:r>
              <a:rPr sz="2000" dirty="0">
                <a:cs typeface="Carlito"/>
              </a:rPr>
              <a:t>as</a:t>
            </a:r>
            <a:r>
              <a:rPr sz="2000" spc="5" dirty="0">
                <a:cs typeface="Carlito"/>
              </a:rPr>
              <a:t> </a:t>
            </a:r>
            <a:r>
              <a:rPr sz="2000" dirty="0">
                <a:cs typeface="Carlito"/>
              </a:rPr>
              <a:t>deduction.</a:t>
            </a:r>
            <a:endParaRPr sz="2000"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2350">
              <a:cs typeface="Carlito"/>
            </a:endParaRPr>
          </a:p>
          <a:p>
            <a:pPr marL="355600" marR="14604" indent="-342900" algn="just">
              <a:lnSpc>
                <a:spcPct val="80000"/>
              </a:lnSpc>
              <a:buFont typeface="Arial"/>
              <a:buChar char="•"/>
              <a:tabLst>
                <a:tab pos="355600" algn="l"/>
              </a:tabLst>
            </a:pPr>
            <a:r>
              <a:rPr sz="2000" dirty="0">
                <a:cs typeface="Carlito"/>
              </a:rPr>
              <a:t>Income </a:t>
            </a:r>
            <a:r>
              <a:rPr sz="2000" spc="-15" dirty="0">
                <a:cs typeface="Carlito"/>
              </a:rPr>
              <a:t>tax </a:t>
            </a:r>
            <a:r>
              <a:rPr sz="2000" spc="-5" dirty="0">
                <a:cs typeface="Carlito"/>
              </a:rPr>
              <a:t>department </a:t>
            </a:r>
            <a:r>
              <a:rPr sz="2000" dirty="0">
                <a:cs typeface="Carlito"/>
              </a:rPr>
              <a:t>cannot </a:t>
            </a:r>
            <a:r>
              <a:rPr sz="2000" spc="-5" dirty="0">
                <a:cs typeface="Carlito"/>
              </a:rPr>
              <a:t>question </a:t>
            </a:r>
            <a:r>
              <a:rPr sz="2000" dirty="0">
                <a:cs typeface="Carlito"/>
              </a:rPr>
              <a:t>the need </a:t>
            </a:r>
            <a:r>
              <a:rPr sz="2000" spc="-15" dirty="0">
                <a:cs typeface="Carlito"/>
              </a:rPr>
              <a:t>for </a:t>
            </a:r>
            <a:r>
              <a:rPr sz="2000" spc="-10" dirty="0">
                <a:cs typeface="Carlito"/>
              </a:rPr>
              <a:t>borrowing </a:t>
            </a:r>
            <a:r>
              <a:rPr sz="2000" dirty="0">
                <a:cs typeface="Carlito"/>
              </a:rPr>
              <a:t>and the </a:t>
            </a:r>
            <a:r>
              <a:rPr sz="2000" spc="-20" dirty="0">
                <a:cs typeface="Carlito"/>
              </a:rPr>
              <a:t>rate  </a:t>
            </a:r>
            <a:r>
              <a:rPr sz="2000" spc="-5" dirty="0">
                <a:cs typeface="Carlito"/>
              </a:rPr>
              <a:t>of</a:t>
            </a:r>
            <a:r>
              <a:rPr sz="2000" spc="-15" dirty="0">
                <a:cs typeface="Carlito"/>
              </a:rPr>
              <a:t> interest.</a:t>
            </a:r>
            <a:endParaRPr sz="2000">
              <a:cs typeface="Carlito"/>
            </a:endParaRPr>
          </a:p>
          <a:p>
            <a:pPr marL="355600" marR="82550" indent="-342900" algn="just">
              <a:lnSpc>
                <a:spcPts val="1920"/>
              </a:lnSpc>
              <a:spcBef>
                <a:spcPts val="465"/>
              </a:spcBef>
              <a:buFont typeface="Arial"/>
              <a:buChar char="•"/>
              <a:tabLst>
                <a:tab pos="355600" algn="l"/>
              </a:tabLst>
            </a:pPr>
            <a:r>
              <a:rPr sz="2000" spc="-15" dirty="0">
                <a:cs typeface="Carlito"/>
              </a:rPr>
              <a:t>Interest </a:t>
            </a:r>
            <a:r>
              <a:rPr sz="2000" spc="-5" dirty="0">
                <a:cs typeface="Carlito"/>
              </a:rPr>
              <a:t>other </a:t>
            </a:r>
            <a:r>
              <a:rPr sz="2000" dirty="0">
                <a:cs typeface="Carlito"/>
              </a:rPr>
              <a:t>than </a:t>
            </a:r>
            <a:r>
              <a:rPr sz="2000" spc="-15" dirty="0">
                <a:cs typeface="Carlito"/>
              </a:rPr>
              <a:t>interest </a:t>
            </a:r>
            <a:r>
              <a:rPr sz="2000" spc="-5" dirty="0">
                <a:cs typeface="Carlito"/>
              </a:rPr>
              <a:t>on </a:t>
            </a:r>
            <a:r>
              <a:rPr sz="2000" spc="-10" dirty="0">
                <a:cs typeface="Carlito"/>
              </a:rPr>
              <a:t>borrowing </a:t>
            </a:r>
            <a:r>
              <a:rPr sz="2000" dirty="0">
                <a:cs typeface="Carlito"/>
              </a:rPr>
              <a:t>is </a:t>
            </a:r>
            <a:r>
              <a:rPr sz="2000" spc="-5" dirty="0">
                <a:cs typeface="Carlito"/>
              </a:rPr>
              <a:t>allowed </a:t>
            </a:r>
            <a:r>
              <a:rPr sz="2000" dirty="0">
                <a:cs typeface="Carlito"/>
              </a:rPr>
              <a:t>as deduction </a:t>
            </a:r>
            <a:r>
              <a:rPr sz="2000" spc="-10" dirty="0">
                <a:cs typeface="Carlito"/>
              </a:rPr>
              <a:t>u/s </a:t>
            </a:r>
            <a:r>
              <a:rPr sz="2000" dirty="0">
                <a:cs typeface="Carlito"/>
              </a:rPr>
              <a:t>37 and  </a:t>
            </a:r>
            <a:r>
              <a:rPr sz="2000" spc="-5" dirty="0">
                <a:cs typeface="Carlito"/>
              </a:rPr>
              <a:t>not </a:t>
            </a:r>
            <a:r>
              <a:rPr sz="2000" dirty="0">
                <a:cs typeface="Carlito"/>
              </a:rPr>
              <a:t>under this clause. </a:t>
            </a:r>
            <a:r>
              <a:rPr sz="2000" spc="5" dirty="0">
                <a:cs typeface="Carlito"/>
              </a:rPr>
              <a:t>E.g. </a:t>
            </a:r>
            <a:r>
              <a:rPr sz="2000" spc="-15" dirty="0">
                <a:cs typeface="Carlito"/>
              </a:rPr>
              <a:t>Interest </a:t>
            </a:r>
            <a:r>
              <a:rPr sz="2000" spc="-5" dirty="0">
                <a:cs typeface="Carlito"/>
              </a:rPr>
              <a:t>on </a:t>
            </a:r>
            <a:r>
              <a:rPr sz="2000" spc="-15" dirty="0">
                <a:cs typeface="Carlito"/>
              </a:rPr>
              <a:t>late </a:t>
            </a:r>
            <a:r>
              <a:rPr sz="2000" spc="-10" dirty="0">
                <a:cs typeface="Carlito"/>
              </a:rPr>
              <a:t>payment </a:t>
            </a:r>
            <a:r>
              <a:rPr sz="2000" spc="-5" dirty="0">
                <a:cs typeface="Carlito"/>
              </a:rPr>
              <a:t>of sales </a:t>
            </a:r>
            <a:r>
              <a:rPr sz="2000" spc="-15" dirty="0">
                <a:cs typeface="Carlito"/>
              </a:rPr>
              <a:t>tax</a:t>
            </a:r>
            <a:r>
              <a:rPr sz="2000" spc="35" dirty="0">
                <a:cs typeface="Carlito"/>
              </a:rPr>
              <a:t> </a:t>
            </a:r>
            <a:r>
              <a:rPr sz="2000" spc="-10" dirty="0">
                <a:cs typeface="Carlito"/>
              </a:rPr>
              <a:t>etc.</a:t>
            </a:r>
            <a:endParaRPr sz="2000">
              <a:cs typeface="Carlit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4572" y="0"/>
            <a:ext cx="9153525" cy="1900555"/>
            <a:chOff x="-4572" y="0"/>
            <a:chExt cx="9153525" cy="1900555"/>
          </a:xfrm>
        </p:grpSpPr>
        <p:sp>
          <p:nvSpPr>
            <p:cNvPr id="3" name="object 3"/>
            <p:cNvSpPr/>
            <p:nvPr/>
          </p:nvSpPr>
          <p:spPr>
            <a:xfrm>
              <a:off x="0" y="1828800"/>
              <a:ext cx="9143999" cy="6705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9144000" cy="18288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9144000" cy="1828800"/>
            </a:xfrm>
            <a:custGeom>
              <a:avLst/>
              <a:gdLst/>
              <a:ahLst/>
              <a:cxnLst/>
              <a:rect l="l" t="t" r="r" b="b"/>
              <a:pathLst>
                <a:path w="9144000" h="1828800">
                  <a:moveTo>
                    <a:pt x="0" y="1828800"/>
                  </a:moveTo>
                  <a:lnTo>
                    <a:pt x="9144000" y="18288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828800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87781" y="268935"/>
            <a:ext cx="8169275" cy="15510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7355" marR="5080" indent="-415290">
              <a:lnSpc>
                <a:spcPct val="100000"/>
              </a:lnSpc>
              <a:spcBef>
                <a:spcPts val="95"/>
              </a:spcBef>
              <a:tabLst>
                <a:tab pos="3906520" algn="l"/>
              </a:tabLst>
            </a:pPr>
            <a:r>
              <a:rPr sz="2800" spc="-5" dirty="0"/>
              <a:t>H. [ </a:t>
            </a:r>
            <a:r>
              <a:rPr sz="2800" spc="-10" dirty="0"/>
              <a:t>SECTION </a:t>
            </a:r>
            <a:r>
              <a:rPr sz="2800" spc="-5" dirty="0"/>
              <a:t>36(1)(iv)</a:t>
            </a:r>
            <a:r>
              <a:rPr sz="2800" spc="135" dirty="0"/>
              <a:t> </a:t>
            </a:r>
            <a:r>
              <a:rPr sz="2800" spc="-5" dirty="0"/>
              <a:t>]</a:t>
            </a:r>
            <a:r>
              <a:rPr sz="2800" spc="15" dirty="0"/>
              <a:t> </a:t>
            </a:r>
            <a:r>
              <a:rPr sz="2800" spc="-5" dirty="0"/>
              <a:t>:	</a:t>
            </a:r>
            <a:r>
              <a:rPr sz="2800" spc="-15" dirty="0"/>
              <a:t>EMPLOYER’S</a:t>
            </a:r>
            <a:r>
              <a:rPr sz="2800" spc="-55" dirty="0"/>
              <a:t> </a:t>
            </a:r>
            <a:r>
              <a:rPr sz="2800" spc="-10" dirty="0"/>
              <a:t>CONTRIBUTION  </a:t>
            </a:r>
            <a:r>
              <a:rPr sz="2800" spc="-40" dirty="0"/>
              <a:t>TOWARDS </a:t>
            </a:r>
            <a:r>
              <a:rPr sz="2800" spc="-15" dirty="0"/>
              <a:t>RECOGNIZED PROVIDENT </a:t>
            </a:r>
            <a:r>
              <a:rPr sz="2800" spc="-5" dirty="0"/>
              <a:t>FUND OR</a:t>
            </a:r>
            <a:r>
              <a:rPr sz="2800" spc="105" dirty="0"/>
              <a:t> </a:t>
            </a:r>
            <a:r>
              <a:rPr sz="2800" spc="-5" dirty="0"/>
              <a:t>AN</a:t>
            </a:r>
          </a:p>
          <a:p>
            <a:pPr marL="1276350">
              <a:lnSpc>
                <a:spcPct val="100000"/>
              </a:lnSpc>
              <a:spcBef>
                <a:spcPts val="5"/>
              </a:spcBef>
            </a:pPr>
            <a:r>
              <a:rPr sz="2800" spc="-15" dirty="0"/>
              <a:t>APPROVED </a:t>
            </a:r>
            <a:r>
              <a:rPr sz="2800" spc="-10" dirty="0"/>
              <a:t>SUPER </a:t>
            </a:r>
            <a:r>
              <a:rPr sz="2800" spc="-40" dirty="0"/>
              <a:t>ANNUATION</a:t>
            </a:r>
            <a:r>
              <a:rPr sz="2800" spc="65" dirty="0"/>
              <a:t> </a:t>
            </a:r>
            <a:r>
              <a:rPr sz="2800" spc="-15" dirty="0"/>
              <a:t>FUND</a:t>
            </a:r>
            <a:r>
              <a:rPr spc="-15" dirty="0"/>
              <a:t>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35940" y="2295271"/>
            <a:ext cx="7962265" cy="3226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5" dirty="0">
                <a:cs typeface="Carlito"/>
              </a:rPr>
              <a:t>Employer’s </a:t>
            </a:r>
            <a:r>
              <a:rPr sz="3000" spc="-10" dirty="0">
                <a:cs typeface="Carlito"/>
              </a:rPr>
              <a:t>contribution </a:t>
            </a:r>
            <a:r>
              <a:rPr sz="3000" spc="-5" dirty="0">
                <a:cs typeface="Carlito"/>
              </a:rPr>
              <a:t>paid </a:t>
            </a:r>
            <a:r>
              <a:rPr sz="3000" spc="-20" dirty="0">
                <a:cs typeface="Carlito"/>
              </a:rPr>
              <a:t>towards </a:t>
            </a:r>
            <a:r>
              <a:rPr sz="3000" b="1" spc="-20" dirty="0">
                <a:cs typeface="Carlito"/>
              </a:rPr>
              <a:t>recognized  </a:t>
            </a:r>
            <a:r>
              <a:rPr sz="3000" b="1" spc="-15" dirty="0">
                <a:cs typeface="Carlito"/>
              </a:rPr>
              <a:t>provident </a:t>
            </a:r>
            <a:r>
              <a:rPr sz="3000" b="1" spc="-5" dirty="0">
                <a:cs typeface="Carlito"/>
              </a:rPr>
              <a:t>fund </a:t>
            </a:r>
            <a:r>
              <a:rPr sz="3000" spc="-5" dirty="0">
                <a:cs typeface="Carlito"/>
              </a:rPr>
              <a:t>or </a:t>
            </a:r>
            <a:r>
              <a:rPr sz="3000" dirty="0">
                <a:cs typeface="Carlito"/>
              </a:rPr>
              <a:t>an </a:t>
            </a:r>
            <a:r>
              <a:rPr sz="3000" spc="-15" dirty="0">
                <a:cs typeface="Carlito"/>
              </a:rPr>
              <a:t>approved </a:t>
            </a:r>
            <a:r>
              <a:rPr sz="3000" spc="-10" dirty="0">
                <a:cs typeface="Carlito"/>
              </a:rPr>
              <a:t>superannuation  </a:t>
            </a:r>
            <a:r>
              <a:rPr sz="3000" spc="-5" dirty="0">
                <a:cs typeface="Carlito"/>
              </a:rPr>
              <a:t>fund </a:t>
            </a:r>
            <a:r>
              <a:rPr sz="3000" dirty="0">
                <a:cs typeface="Carlito"/>
              </a:rPr>
              <a:t>is </a:t>
            </a:r>
            <a:r>
              <a:rPr sz="3000" b="1" spc="-10" dirty="0">
                <a:cs typeface="Carlito"/>
              </a:rPr>
              <a:t>allowed </a:t>
            </a:r>
            <a:r>
              <a:rPr sz="3000" b="1" dirty="0">
                <a:cs typeface="Carlito"/>
              </a:rPr>
              <a:t>as </a:t>
            </a:r>
            <a:r>
              <a:rPr sz="3000" b="1" spc="-5" dirty="0">
                <a:cs typeface="Carlito"/>
              </a:rPr>
              <a:t>deduction </a:t>
            </a:r>
            <a:r>
              <a:rPr sz="3000" spc="-5" dirty="0">
                <a:cs typeface="Carlito"/>
              </a:rPr>
              <a:t>subject </a:t>
            </a:r>
            <a:r>
              <a:rPr sz="3000" spc="-15" dirty="0">
                <a:cs typeface="Carlito"/>
              </a:rPr>
              <a:t>to </a:t>
            </a:r>
            <a:r>
              <a:rPr sz="3000" spc="-5" dirty="0">
                <a:cs typeface="Carlito"/>
              </a:rPr>
              <a:t>Sec. </a:t>
            </a:r>
            <a:r>
              <a:rPr sz="3000" dirty="0">
                <a:cs typeface="Carlito"/>
              </a:rPr>
              <a:t>43B.  </a:t>
            </a:r>
            <a:r>
              <a:rPr sz="3000" spc="-45" dirty="0">
                <a:cs typeface="Carlito"/>
              </a:rPr>
              <a:t>However, </a:t>
            </a:r>
            <a:r>
              <a:rPr sz="3000" spc="-5" dirty="0">
                <a:cs typeface="Carlito"/>
              </a:rPr>
              <a:t>contribution </a:t>
            </a:r>
            <a:r>
              <a:rPr sz="3000" spc="-15" dirty="0">
                <a:cs typeface="Carlito"/>
              </a:rPr>
              <a:t>to </a:t>
            </a:r>
            <a:r>
              <a:rPr sz="3000" b="1" spc="-10" dirty="0">
                <a:cs typeface="Carlito"/>
              </a:rPr>
              <a:t>Non-Statutory </a:t>
            </a:r>
            <a:r>
              <a:rPr sz="3000" b="1" dirty="0">
                <a:cs typeface="Carlito"/>
              </a:rPr>
              <a:t>Fund or  </a:t>
            </a:r>
            <a:r>
              <a:rPr sz="3000" b="1" spc="-10" dirty="0">
                <a:cs typeface="Carlito"/>
              </a:rPr>
              <a:t>Unapproved </a:t>
            </a:r>
            <a:r>
              <a:rPr sz="3000" b="1" dirty="0">
                <a:cs typeface="Carlito"/>
              </a:rPr>
              <a:t>Fund </a:t>
            </a:r>
            <a:r>
              <a:rPr sz="3000" dirty="0">
                <a:cs typeface="Carlito"/>
              </a:rPr>
              <a:t>is </a:t>
            </a:r>
            <a:r>
              <a:rPr sz="3000" b="1" spc="-5" dirty="0">
                <a:cs typeface="Carlito"/>
              </a:rPr>
              <a:t>not </a:t>
            </a:r>
            <a:r>
              <a:rPr sz="3000" b="1" spc="-10" dirty="0">
                <a:cs typeface="Carlito"/>
              </a:rPr>
              <a:t>allowed </a:t>
            </a:r>
            <a:r>
              <a:rPr sz="3000" b="1" dirty="0">
                <a:cs typeface="Carlito"/>
              </a:rPr>
              <a:t>ad </a:t>
            </a:r>
            <a:r>
              <a:rPr sz="3000" b="1" spc="-5" dirty="0">
                <a:cs typeface="Carlito"/>
              </a:rPr>
              <a:t>deduction</a:t>
            </a:r>
            <a:r>
              <a:rPr sz="3000" spc="-5" dirty="0">
                <a:cs typeface="Carlito"/>
              </a:rPr>
              <a:t>.  </a:t>
            </a:r>
            <a:r>
              <a:rPr sz="3000" dirty="0">
                <a:cs typeface="Carlito"/>
              </a:rPr>
              <a:t>In </a:t>
            </a:r>
            <a:r>
              <a:rPr sz="3000" spc="-5" dirty="0">
                <a:cs typeface="Carlito"/>
              </a:rPr>
              <a:t>case of contribution </a:t>
            </a:r>
            <a:r>
              <a:rPr sz="3000" spc="-20" dirty="0">
                <a:cs typeface="Carlito"/>
              </a:rPr>
              <a:t>towards </a:t>
            </a:r>
            <a:r>
              <a:rPr sz="3000" b="1" spc="-10" dirty="0">
                <a:cs typeface="Carlito"/>
              </a:rPr>
              <a:t>superannuation  </a:t>
            </a:r>
            <a:r>
              <a:rPr sz="3000" b="1" spc="-5" dirty="0">
                <a:cs typeface="Carlito"/>
              </a:rPr>
              <a:t>fund </a:t>
            </a:r>
            <a:r>
              <a:rPr sz="3000" b="1" dirty="0">
                <a:cs typeface="Carlito"/>
              </a:rPr>
              <a:t>is </a:t>
            </a:r>
            <a:r>
              <a:rPr sz="3000" b="1" spc="-10" dirty="0">
                <a:cs typeface="Carlito"/>
              </a:rPr>
              <a:t>allowed </a:t>
            </a:r>
            <a:r>
              <a:rPr sz="3000" b="1" dirty="0">
                <a:cs typeface="Carlito"/>
              </a:rPr>
              <a:t>as deduction </a:t>
            </a:r>
            <a:r>
              <a:rPr sz="3000" spc="-25" dirty="0">
                <a:cs typeface="Carlito"/>
              </a:rPr>
              <a:t>u/s</a:t>
            </a:r>
            <a:r>
              <a:rPr sz="3000" dirty="0">
                <a:cs typeface="Carlito"/>
              </a:rPr>
              <a:t> 37.</a:t>
            </a:r>
            <a:endParaRPr sz="3000">
              <a:cs typeface="Carlit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4572" y="0"/>
            <a:ext cx="9153525" cy="1489075"/>
            <a:chOff x="-4572" y="0"/>
            <a:chExt cx="9153525" cy="148907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141732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9144000" cy="1417320"/>
            </a:xfrm>
            <a:custGeom>
              <a:avLst/>
              <a:gdLst/>
              <a:ahLst/>
              <a:cxnLst/>
              <a:rect l="l" t="t" r="r" b="b"/>
              <a:pathLst>
                <a:path w="9144000" h="1417320">
                  <a:moveTo>
                    <a:pt x="0" y="1417320"/>
                  </a:moveTo>
                  <a:lnTo>
                    <a:pt x="9144000" y="141732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417320"/>
                  </a:lnTo>
                  <a:close/>
                </a:path>
              </a:pathLst>
            </a:custGeom>
            <a:ln w="9143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97281" y="155193"/>
            <a:ext cx="863219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48080" marR="5080" indent="-1136015">
              <a:lnSpc>
                <a:spcPct val="100000"/>
              </a:lnSpc>
              <a:spcBef>
                <a:spcPts val="95"/>
              </a:spcBef>
              <a:tabLst>
                <a:tab pos="3582035" algn="l"/>
              </a:tabLst>
            </a:pPr>
            <a:r>
              <a:rPr sz="2800" spc="-5" dirty="0"/>
              <a:t>[ </a:t>
            </a:r>
            <a:r>
              <a:rPr sz="2800" spc="-10" dirty="0"/>
              <a:t>SECTION </a:t>
            </a:r>
            <a:r>
              <a:rPr sz="2800" spc="-5" dirty="0"/>
              <a:t>36(1)(v)</a:t>
            </a:r>
            <a:r>
              <a:rPr sz="2800" spc="95" dirty="0"/>
              <a:t> </a:t>
            </a:r>
            <a:r>
              <a:rPr sz="2800" spc="-5" dirty="0"/>
              <a:t>]</a:t>
            </a:r>
            <a:r>
              <a:rPr sz="2800" spc="10" dirty="0"/>
              <a:t> </a:t>
            </a:r>
            <a:r>
              <a:rPr sz="2800" spc="-5" dirty="0"/>
              <a:t>:	</a:t>
            </a:r>
            <a:r>
              <a:rPr sz="2800" spc="-15" dirty="0"/>
              <a:t>EMPLOYER’S </a:t>
            </a:r>
            <a:r>
              <a:rPr sz="2800" spc="-10" dirty="0"/>
              <a:t>CONTRIBUTION </a:t>
            </a:r>
            <a:r>
              <a:rPr sz="2800" spc="-55" dirty="0"/>
              <a:t>PAID  </a:t>
            </a:r>
            <a:r>
              <a:rPr sz="2800" spc="-40" dirty="0"/>
              <a:t>TOWARDS </a:t>
            </a:r>
            <a:r>
              <a:rPr sz="2800" spc="-5" dirty="0"/>
              <a:t>AN </a:t>
            </a:r>
            <a:r>
              <a:rPr sz="2800" spc="-15" dirty="0"/>
              <a:t>APPROVED </a:t>
            </a:r>
            <a:r>
              <a:rPr sz="2800" spc="-40" dirty="0"/>
              <a:t>GRATUITY</a:t>
            </a:r>
            <a:r>
              <a:rPr sz="2800" spc="120" dirty="0"/>
              <a:t> </a:t>
            </a:r>
            <a:r>
              <a:rPr sz="2800" spc="-5" dirty="0"/>
              <a:t>FUND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5940" y="1607261"/>
            <a:ext cx="7941309" cy="2953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20" dirty="0">
                <a:cs typeface="Carlito"/>
              </a:rPr>
              <a:t>Any </a:t>
            </a:r>
            <a:r>
              <a:rPr sz="3200" dirty="0">
                <a:cs typeface="Carlito"/>
              </a:rPr>
              <a:t>sum </a:t>
            </a:r>
            <a:r>
              <a:rPr sz="3200" spc="-5" dirty="0">
                <a:cs typeface="Carlito"/>
              </a:rPr>
              <a:t>paid </a:t>
            </a:r>
            <a:r>
              <a:rPr sz="3200" spc="-10" dirty="0">
                <a:cs typeface="Carlito"/>
              </a:rPr>
              <a:t>by </a:t>
            </a:r>
            <a:r>
              <a:rPr sz="3200" dirty="0">
                <a:cs typeface="Carlito"/>
              </a:rPr>
              <a:t>the </a:t>
            </a:r>
            <a:r>
              <a:rPr sz="3200" spc="-5" dirty="0">
                <a:cs typeface="Carlito"/>
              </a:rPr>
              <a:t>assessee </a:t>
            </a:r>
            <a:r>
              <a:rPr sz="3200" dirty="0">
                <a:cs typeface="Carlito"/>
              </a:rPr>
              <a:t>as an </a:t>
            </a:r>
            <a:r>
              <a:rPr sz="3200" spc="-5" dirty="0">
                <a:cs typeface="Carlito"/>
              </a:rPr>
              <a:t>employer  </a:t>
            </a:r>
            <a:r>
              <a:rPr sz="3200" spc="-10" dirty="0">
                <a:cs typeface="Carlito"/>
              </a:rPr>
              <a:t>by </a:t>
            </a:r>
            <a:r>
              <a:rPr sz="3200" spc="-30" dirty="0">
                <a:cs typeface="Carlito"/>
              </a:rPr>
              <a:t>way </a:t>
            </a:r>
            <a:r>
              <a:rPr sz="3200" spc="-5" dirty="0">
                <a:cs typeface="Carlito"/>
              </a:rPr>
              <a:t>of contribution </a:t>
            </a:r>
            <a:r>
              <a:rPr sz="3200" spc="-20" dirty="0">
                <a:cs typeface="Carlito"/>
              </a:rPr>
              <a:t>towards </a:t>
            </a:r>
            <a:r>
              <a:rPr sz="3200" dirty="0">
                <a:cs typeface="Carlito"/>
              </a:rPr>
              <a:t>an </a:t>
            </a:r>
            <a:r>
              <a:rPr sz="3200" spc="-15" dirty="0">
                <a:cs typeface="Carlito"/>
              </a:rPr>
              <a:t>approved  </a:t>
            </a:r>
            <a:r>
              <a:rPr sz="3200" spc="-10" dirty="0">
                <a:cs typeface="Carlito"/>
              </a:rPr>
              <a:t>gratuity </a:t>
            </a:r>
            <a:r>
              <a:rPr sz="3200" spc="-5" dirty="0">
                <a:cs typeface="Carlito"/>
              </a:rPr>
              <a:t>fund </a:t>
            </a:r>
            <a:r>
              <a:rPr sz="3200" spc="-15" dirty="0">
                <a:cs typeface="Carlito"/>
              </a:rPr>
              <a:t>created </a:t>
            </a:r>
            <a:r>
              <a:rPr sz="3200" spc="-10" dirty="0">
                <a:cs typeface="Carlito"/>
              </a:rPr>
              <a:t>by </a:t>
            </a:r>
            <a:r>
              <a:rPr sz="3200" spc="-5" dirty="0">
                <a:cs typeface="Carlito"/>
              </a:rPr>
              <a:t>him </a:t>
            </a:r>
            <a:r>
              <a:rPr sz="3200" spc="-30" dirty="0">
                <a:cs typeface="Carlito"/>
              </a:rPr>
              <a:t>for </a:t>
            </a:r>
            <a:r>
              <a:rPr sz="3200" dirty="0">
                <a:cs typeface="Carlito"/>
              </a:rPr>
              <a:t>the </a:t>
            </a:r>
            <a:r>
              <a:rPr sz="3200" spc="-15" dirty="0">
                <a:cs typeface="Carlito"/>
              </a:rPr>
              <a:t>exclusive  </a:t>
            </a:r>
            <a:r>
              <a:rPr sz="3200" spc="-10" dirty="0">
                <a:cs typeface="Carlito"/>
              </a:rPr>
              <a:t>benefit </a:t>
            </a:r>
            <a:r>
              <a:rPr sz="3200" dirty="0">
                <a:cs typeface="Carlito"/>
              </a:rPr>
              <a:t>of </a:t>
            </a:r>
            <a:r>
              <a:rPr sz="3200" spc="-5" dirty="0">
                <a:cs typeface="Carlito"/>
              </a:rPr>
              <a:t>his employees under </a:t>
            </a:r>
            <a:r>
              <a:rPr sz="3200" dirty="0">
                <a:cs typeface="Carlito"/>
              </a:rPr>
              <a:t>an </a:t>
            </a:r>
            <a:r>
              <a:rPr sz="3200" spc="-10" dirty="0">
                <a:cs typeface="Carlito"/>
              </a:rPr>
              <a:t>irrevocable  trust </a:t>
            </a:r>
            <a:r>
              <a:rPr sz="3200" dirty="0">
                <a:cs typeface="Carlito"/>
              </a:rPr>
              <a:t>is </a:t>
            </a:r>
            <a:r>
              <a:rPr sz="3200" spc="-5" dirty="0">
                <a:cs typeface="Carlito"/>
              </a:rPr>
              <a:t>allowed </a:t>
            </a:r>
            <a:r>
              <a:rPr sz="3200" dirty="0">
                <a:cs typeface="Carlito"/>
              </a:rPr>
              <a:t>as </a:t>
            </a:r>
            <a:r>
              <a:rPr sz="3200" spc="-5" dirty="0">
                <a:cs typeface="Carlito"/>
              </a:rPr>
              <a:t>deduction subject </a:t>
            </a:r>
            <a:r>
              <a:rPr sz="3200" spc="-20" dirty="0">
                <a:cs typeface="Carlito"/>
              </a:rPr>
              <a:t>to  </a:t>
            </a:r>
            <a:r>
              <a:rPr sz="3200" spc="-5" dirty="0">
                <a:cs typeface="Carlito"/>
              </a:rPr>
              <a:t>section</a:t>
            </a:r>
            <a:r>
              <a:rPr sz="3200" dirty="0">
                <a:cs typeface="Carlito"/>
              </a:rPr>
              <a:t> 43B.</a:t>
            </a:r>
            <a:endParaRPr sz="3200">
              <a:cs typeface="Carlito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4572" y="0"/>
            <a:ext cx="9153525" cy="1367155"/>
            <a:chOff x="-4572" y="0"/>
            <a:chExt cx="9153525" cy="1367155"/>
          </a:xfrm>
        </p:grpSpPr>
        <p:sp>
          <p:nvSpPr>
            <p:cNvPr id="3" name="object 3"/>
            <p:cNvSpPr/>
            <p:nvPr/>
          </p:nvSpPr>
          <p:spPr>
            <a:xfrm>
              <a:off x="0" y="1295400"/>
              <a:ext cx="9143999" cy="6705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9144000" cy="12954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9144000" cy="1295400"/>
            </a:xfrm>
            <a:custGeom>
              <a:avLst/>
              <a:gdLst/>
              <a:ahLst/>
              <a:cxnLst/>
              <a:rect l="l" t="t" r="r" b="b"/>
              <a:pathLst>
                <a:path w="9144000" h="1295400">
                  <a:moveTo>
                    <a:pt x="0" y="1295400"/>
                  </a:moveTo>
                  <a:lnTo>
                    <a:pt x="9144000" y="12954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295400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96365" marR="5080" indent="-1383030">
              <a:lnSpc>
                <a:spcPct val="100000"/>
              </a:lnSpc>
              <a:spcBef>
                <a:spcPts val="95"/>
              </a:spcBef>
              <a:tabLst>
                <a:tab pos="3883025" algn="l"/>
              </a:tabLst>
            </a:pPr>
            <a:r>
              <a:rPr sz="2800" spc="-15" dirty="0"/>
              <a:t>J. </a:t>
            </a:r>
            <a:r>
              <a:rPr sz="2800" spc="-5" dirty="0"/>
              <a:t>[ </a:t>
            </a:r>
            <a:r>
              <a:rPr sz="2800" spc="-10" dirty="0"/>
              <a:t>SECTION </a:t>
            </a:r>
            <a:r>
              <a:rPr sz="2800" spc="-5" dirty="0"/>
              <a:t>36(1)(va)</a:t>
            </a:r>
            <a:r>
              <a:rPr sz="2800" spc="110" dirty="0"/>
              <a:t> </a:t>
            </a:r>
            <a:r>
              <a:rPr sz="2800" spc="-5" dirty="0"/>
              <a:t>]</a:t>
            </a:r>
            <a:r>
              <a:rPr sz="2800" spc="10" dirty="0"/>
              <a:t> </a:t>
            </a:r>
            <a:r>
              <a:rPr sz="2800" spc="-5" dirty="0"/>
              <a:t>:	</a:t>
            </a:r>
            <a:r>
              <a:rPr sz="2800" spc="-15" dirty="0"/>
              <a:t>EMPLOYEE’S </a:t>
            </a:r>
            <a:r>
              <a:rPr sz="2800" spc="-10" dirty="0"/>
              <a:t>CONTRIBUTION  </a:t>
            </a:r>
            <a:r>
              <a:rPr sz="2800" spc="-40" dirty="0"/>
              <a:t>TOWARDS </a:t>
            </a:r>
            <a:r>
              <a:rPr sz="2800" spc="-55" dirty="0"/>
              <a:t>STAFF </a:t>
            </a:r>
            <a:r>
              <a:rPr sz="2800" spc="-30" dirty="0"/>
              <a:t>WELFARE</a:t>
            </a:r>
            <a:r>
              <a:rPr sz="2800" spc="125" dirty="0"/>
              <a:t> </a:t>
            </a:r>
            <a:r>
              <a:rPr sz="2800" spc="-5" dirty="0"/>
              <a:t>SCHEME.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35940" y="1555749"/>
            <a:ext cx="8035925" cy="475001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ts val="2375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15" dirty="0">
                <a:cs typeface="Carlito"/>
              </a:rPr>
              <a:t>Any </a:t>
            </a:r>
            <a:r>
              <a:rPr sz="2200" spc="-10" dirty="0">
                <a:cs typeface="Carlito"/>
              </a:rPr>
              <a:t>sum received by </a:t>
            </a:r>
            <a:r>
              <a:rPr sz="2200" spc="-5" dirty="0">
                <a:cs typeface="Carlito"/>
              </a:rPr>
              <a:t>the assessee </a:t>
            </a:r>
            <a:r>
              <a:rPr sz="2200" spc="-15" dirty="0">
                <a:cs typeface="Carlito"/>
              </a:rPr>
              <a:t>from </a:t>
            </a:r>
            <a:r>
              <a:rPr sz="2200" spc="-5" dirty="0">
                <a:cs typeface="Carlito"/>
              </a:rPr>
              <a:t>his </a:t>
            </a:r>
            <a:r>
              <a:rPr sz="2200" spc="-10" dirty="0">
                <a:cs typeface="Carlito"/>
              </a:rPr>
              <a:t>employees</a:t>
            </a:r>
            <a:r>
              <a:rPr sz="2200" spc="135" dirty="0">
                <a:cs typeface="Carlito"/>
              </a:rPr>
              <a:t> </a:t>
            </a:r>
            <a:r>
              <a:rPr sz="2200" spc="-5" dirty="0">
                <a:cs typeface="Carlito"/>
              </a:rPr>
              <a:t>as</a:t>
            </a:r>
            <a:endParaRPr sz="2200">
              <a:cs typeface="Carlito"/>
            </a:endParaRPr>
          </a:p>
          <a:p>
            <a:pPr marL="355600">
              <a:lnSpc>
                <a:spcPts val="2375"/>
              </a:lnSpc>
            </a:pPr>
            <a:r>
              <a:rPr sz="2200" spc="-10" dirty="0">
                <a:cs typeface="Carlito"/>
              </a:rPr>
              <a:t>contributions</a:t>
            </a:r>
            <a:r>
              <a:rPr sz="2200" dirty="0">
                <a:cs typeface="Carlito"/>
              </a:rPr>
              <a:t> </a:t>
            </a:r>
            <a:r>
              <a:rPr sz="2200" spc="-5" dirty="0">
                <a:cs typeface="Carlito"/>
              </a:rPr>
              <a:t>:</a:t>
            </a:r>
            <a:endParaRPr sz="2200"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20" dirty="0">
                <a:cs typeface="Carlito"/>
              </a:rPr>
              <a:t>to </a:t>
            </a:r>
            <a:r>
              <a:rPr sz="2200" spc="-15" dirty="0">
                <a:cs typeface="Carlito"/>
              </a:rPr>
              <a:t>any provident </a:t>
            </a:r>
            <a:r>
              <a:rPr sz="2200" spc="-10" dirty="0">
                <a:cs typeface="Carlito"/>
              </a:rPr>
              <a:t>fund</a:t>
            </a:r>
            <a:r>
              <a:rPr sz="2200" spc="50" dirty="0">
                <a:cs typeface="Carlito"/>
              </a:rPr>
              <a:t> </a:t>
            </a:r>
            <a:r>
              <a:rPr sz="2200" dirty="0">
                <a:cs typeface="Carlito"/>
              </a:rPr>
              <a:t>or</a:t>
            </a:r>
            <a:endParaRPr sz="2200">
              <a:cs typeface="Carlito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10" dirty="0">
                <a:cs typeface="Carlito"/>
              </a:rPr>
              <a:t>superannuation fund</a:t>
            </a:r>
            <a:r>
              <a:rPr sz="2200" spc="-5" dirty="0">
                <a:cs typeface="Carlito"/>
              </a:rPr>
              <a:t> </a:t>
            </a:r>
            <a:r>
              <a:rPr sz="2200" dirty="0">
                <a:cs typeface="Carlito"/>
              </a:rPr>
              <a:t>or</a:t>
            </a:r>
            <a:endParaRPr sz="2200">
              <a:cs typeface="Carlito"/>
            </a:endParaRPr>
          </a:p>
          <a:p>
            <a:pPr marL="355600" marR="800100" indent="-342900">
              <a:lnSpc>
                <a:spcPct val="80000"/>
              </a:lnSpc>
              <a:spcBef>
                <a:spcPts val="5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15" dirty="0">
                <a:cs typeface="Carlito"/>
              </a:rPr>
              <a:t>any </a:t>
            </a:r>
            <a:r>
              <a:rPr sz="2200" spc="-10" dirty="0">
                <a:cs typeface="Carlito"/>
              </a:rPr>
              <a:t>fund </a:t>
            </a:r>
            <a:r>
              <a:rPr sz="2200" spc="-5" dirty="0">
                <a:cs typeface="Carlito"/>
              </a:rPr>
              <a:t>set up </a:t>
            </a:r>
            <a:r>
              <a:rPr sz="2200" spc="-10" dirty="0">
                <a:cs typeface="Carlito"/>
              </a:rPr>
              <a:t>under </a:t>
            </a:r>
            <a:r>
              <a:rPr sz="2200" spc="-5" dirty="0">
                <a:cs typeface="Carlito"/>
              </a:rPr>
              <a:t>the </a:t>
            </a:r>
            <a:r>
              <a:rPr sz="2200" spc="-10" dirty="0">
                <a:cs typeface="Carlito"/>
              </a:rPr>
              <a:t>provisions </a:t>
            </a:r>
            <a:r>
              <a:rPr sz="2200" dirty="0">
                <a:cs typeface="Carlito"/>
              </a:rPr>
              <a:t>of </a:t>
            </a:r>
            <a:r>
              <a:rPr sz="2200" spc="-5" dirty="0">
                <a:cs typeface="Carlito"/>
              </a:rPr>
              <a:t>the </a:t>
            </a:r>
            <a:r>
              <a:rPr sz="2200" spc="-25" dirty="0">
                <a:cs typeface="Carlito"/>
              </a:rPr>
              <a:t>Employee’s </a:t>
            </a:r>
            <a:r>
              <a:rPr sz="2200" spc="-20" dirty="0">
                <a:cs typeface="Carlito"/>
              </a:rPr>
              <a:t>State  </a:t>
            </a:r>
            <a:r>
              <a:rPr sz="2200" spc="-10" dirty="0">
                <a:cs typeface="Carlito"/>
              </a:rPr>
              <a:t>Insurance </a:t>
            </a:r>
            <a:r>
              <a:rPr sz="2200" spc="-5" dirty="0">
                <a:cs typeface="Carlito"/>
              </a:rPr>
              <a:t>Act, </a:t>
            </a:r>
            <a:r>
              <a:rPr sz="2200" dirty="0">
                <a:cs typeface="Carlito"/>
              </a:rPr>
              <a:t>or</a:t>
            </a:r>
            <a:endParaRPr sz="2200">
              <a:cs typeface="Carlito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15" dirty="0">
                <a:cs typeface="Carlito"/>
              </a:rPr>
              <a:t>any </a:t>
            </a:r>
            <a:r>
              <a:rPr sz="2200" spc="-5" dirty="0">
                <a:cs typeface="Carlito"/>
              </a:rPr>
              <a:t>other fund </a:t>
            </a:r>
            <a:r>
              <a:rPr sz="2200" spc="-20" dirty="0">
                <a:cs typeface="Carlito"/>
              </a:rPr>
              <a:t>for </a:t>
            </a:r>
            <a:r>
              <a:rPr sz="2200" spc="-5" dirty="0">
                <a:cs typeface="Carlito"/>
              </a:rPr>
              <a:t>the </a:t>
            </a:r>
            <a:r>
              <a:rPr sz="2200" spc="-15" dirty="0">
                <a:cs typeface="Carlito"/>
              </a:rPr>
              <a:t>welfare </a:t>
            </a:r>
            <a:r>
              <a:rPr sz="2200" dirty="0">
                <a:cs typeface="Carlito"/>
              </a:rPr>
              <a:t>of </a:t>
            </a:r>
            <a:r>
              <a:rPr sz="2200" spc="-5" dirty="0">
                <a:cs typeface="Carlito"/>
              </a:rPr>
              <a:t>such</a:t>
            </a:r>
            <a:r>
              <a:rPr sz="2200" spc="65" dirty="0">
                <a:cs typeface="Carlito"/>
              </a:rPr>
              <a:t> </a:t>
            </a:r>
            <a:r>
              <a:rPr sz="2200" spc="-10" dirty="0">
                <a:cs typeface="Carlito"/>
              </a:rPr>
              <a:t>employee</a:t>
            </a:r>
            <a:endParaRPr sz="2200">
              <a:cs typeface="Carlito"/>
            </a:endParaRPr>
          </a:p>
          <a:p>
            <a:pPr marL="355600" indent="-342900">
              <a:lnSpc>
                <a:spcPts val="2375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cs typeface="Carlito"/>
              </a:rPr>
              <a:t>is </a:t>
            </a:r>
            <a:r>
              <a:rPr sz="2200" spc="-15" dirty="0">
                <a:cs typeface="Carlito"/>
              </a:rPr>
              <a:t>treated </a:t>
            </a:r>
            <a:r>
              <a:rPr sz="2200" spc="-5" dirty="0">
                <a:cs typeface="Carlito"/>
              </a:rPr>
              <a:t>as </a:t>
            </a:r>
            <a:r>
              <a:rPr sz="2200" spc="-10" dirty="0">
                <a:cs typeface="Carlito"/>
              </a:rPr>
              <a:t>income </a:t>
            </a:r>
            <a:r>
              <a:rPr sz="2200" spc="-5" dirty="0">
                <a:cs typeface="Carlito"/>
              </a:rPr>
              <a:t>in </a:t>
            </a:r>
            <a:r>
              <a:rPr sz="2200" spc="-10" dirty="0">
                <a:cs typeface="Carlito"/>
              </a:rPr>
              <a:t>the </a:t>
            </a:r>
            <a:r>
              <a:rPr sz="2200" spc="-5" dirty="0">
                <a:cs typeface="Carlito"/>
              </a:rPr>
              <a:t>hands </a:t>
            </a:r>
            <a:r>
              <a:rPr sz="2200" dirty="0">
                <a:cs typeface="Carlito"/>
              </a:rPr>
              <a:t>of </a:t>
            </a:r>
            <a:r>
              <a:rPr sz="2200" spc="-5" dirty="0">
                <a:cs typeface="Carlito"/>
              </a:rPr>
              <a:t>assessee </a:t>
            </a:r>
            <a:r>
              <a:rPr sz="2200" spc="-10" dirty="0">
                <a:cs typeface="Carlito"/>
              </a:rPr>
              <a:t>unless</a:t>
            </a:r>
            <a:r>
              <a:rPr sz="2200" spc="105" dirty="0">
                <a:cs typeface="Carlito"/>
              </a:rPr>
              <a:t> </a:t>
            </a:r>
            <a:r>
              <a:rPr sz="2200" spc="-10" dirty="0">
                <a:cs typeface="Carlito"/>
              </a:rPr>
              <a:t>such</a:t>
            </a:r>
            <a:endParaRPr sz="2200">
              <a:cs typeface="Carlito"/>
            </a:endParaRPr>
          </a:p>
          <a:p>
            <a:pPr marL="355600" marR="288925">
              <a:lnSpc>
                <a:spcPts val="2110"/>
              </a:lnSpc>
              <a:spcBef>
                <a:spcPts val="245"/>
              </a:spcBef>
            </a:pPr>
            <a:r>
              <a:rPr sz="2200" spc="-20" dirty="0">
                <a:cs typeface="Carlito"/>
              </a:rPr>
              <a:t>employee’s </a:t>
            </a:r>
            <a:r>
              <a:rPr sz="2200" spc="-10" dirty="0">
                <a:cs typeface="Carlito"/>
              </a:rPr>
              <a:t>contribution </a:t>
            </a:r>
            <a:r>
              <a:rPr sz="2200" spc="-5" dirty="0">
                <a:cs typeface="Carlito"/>
              </a:rPr>
              <a:t>is </a:t>
            </a:r>
            <a:r>
              <a:rPr sz="2200" spc="-10" dirty="0">
                <a:cs typeface="Carlito"/>
              </a:rPr>
              <a:t>credited </a:t>
            </a:r>
            <a:r>
              <a:rPr sz="2200" spc="-5" dirty="0">
                <a:cs typeface="Carlito"/>
              </a:rPr>
              <a:t>in </a:t>
            </a:r>
            <a:r>
              <a:rPr sz="2200" spc="-20" dirty="0">
                <a:cs typeface="Carlito"/>
              </a:rPr>
              <a:t>employee’s </a:t>
            </a:r>
            <a:r>
              <a:rPr sz="2200" spc="-10" dirty="0">
                <a:cs typeface="Carlito"/>
              </a:rPr>
              <a:t>account </a:t>
            </a:r>
            <a:r>
              <a:rPr sz="2200" dirty="0">
                <a:cs typeface="Carlito"/>
              </a:rPr>
              <a:t>on </a:t>
            </a:r>
            <a:r>
              <a:rPr sz="2200" spc="-10" dirty="0">
                <a:cs typeface="Carlito"/>
              </a:rPr>
              <a:t>or  </a:t>
            </a:r>
            <a:r>
              <a:rPr sz="2200" spc="-20" dirty="0">
                <a:cs typeface="Carlito"/>
              </a:rPr>
              <a:t>before </a:t>
            </a:r>
            <a:r>
              <a:rPr sz="2200" spc="-5" dirty="0">
                <a:cs typeface="Carlito"/>
              </a:rPr>
              <a:t>the </a:t>
            </a:r>
            <a:r>
              <a:rPr sz="2200" spc="-30" dirty="0">
                <a:cs typeface="Carlito"/>
              </a:rPr>
              <a:t>‘due </a:t>
            </a:r>
            <a:r>
              <a:rPr sz="2200" spc="-15" dirty="0">
                <a:cs typeface="Carlito"/>
              </a:rPr>
              <a:t>date’ </a:t>
            </a:r>
            <a:r>
              <a:rPr sz="2200" spc="-5" dirty="0">
                <a:cs typeface="Carlito"/>
              </a:rPr>
              <a:t>specified under the </a:t>
            </a:r>
            <a:r>
              <a:rPr sz="2200" spc="-10" dirty="0">
                <a:cs typeface="Carlito"/>
              </a:rPr>
              <a:t>provisions </a:t>
            </a:r>
            <a:r>
              <a:rPr sz="2200" dirty="0">
                <a:cs typeface="Carlito"/>
              </a:rPr>
              <a:t>of </a:t>
            </a:r>
            <a:r>
              <a:rPr sz="2200" spc="-15" dirty="0">
                <a:cs typeface="Carlito"/>
              </a:rPr>
              <a:t>any </a:t>
            </a:r>
            <a:r>
              <a:rPr sz="2200" spc="-10" dirty="0">
                <a:cs typeface="Carlito"/>
              </a:rPr>
              <a:t>law </a:t>
            </a:r>
            <a:r>
              <a:rPr sz="2200" dirty="0">
                <a:cs typeface="Carlito"/>
              </a:rPr>
              <a:t>or  </a:t>
            </a:r>
            <a:r>
              <a:rPr sz="2200" spc="-10" dirty="0">
                <a:cs typeface="Carlito"/>
              </a:rPr>
              <a:t>terms </a:t>
            </a:r>
            <a:r>
              <a:rPr sz="2200" dirty="0">
                <a:cs typeface="Carlito"/>
              </a:rPr>
              <a:t>of </a:t>
            </a:r>
            <a:r>
              <a:rPr sz="2200" spc="-15" dirty="0">
                <a:cs typeface="Carlito"/>
              </a:rPr>
              <a:t>contract </a:t>
            </a:r>
            <a:r>
              <a:rPr sz="2200" dirty="0">
                <a:cs typeface="Carlito"/>
              </a:rPr>
              <a:t>of service </a:t>
            </a:r>
            <a:r>
              <a:rPr sz="2200" spc="-5" dirty="0">
                <a:cs typeface="Carlito"/>
              </a:rPr>
              <a:t>or</a:t>
            </a:r>
            <a:r>
              <a:rPr sz="2200" spc="35" dirty="0">
                <a:cs typeface="Carlito"/>
              </a:rPr>
              <a:t> </a:t>
            </a:r>
            <a:r>
              <a:rPr sz="2200" dirty="0">
                <a:cs typeface="Carlito"/>
              </a:rPr>
              <a:t>otherwise.</a:t>
            </a:r>
            <a:endParaRPr sz="2200">
              <a:cs typeface="Carlito"/>
            </a:endParaRPr>
          </a:p>
          <a:p>
            <a:pPr>
              <a:lnSpc>
                <a:spcPct val="100000"/>
              </a:lnSpc>
            </a:pPr>
            <a:endParaRPr sz="1750">
              <a:cs typeface="Carlito"/>
            </a:endParaRPr>
          </a:p>
          <a:p>
            <a:pPr marL="355600" marR="308610">
              <a:lnSpc>
                <a:spcPct val="80000"/>
              </a:lnSpc>
            </a:pPr>
            <a:r>
              <a:rPr sz="2200" spc="-15" dirty="0">
                <a:cs typeface="Carlito"/>
              </a:rPr>
              <a:t>However </a:t>
            </a:r>
            <a:r>
              <a:rPr sz="2200" spc="-10" dirty="0">
                <a:cs typeface="Carlito"/>
              </a:rPr>
              <a:t>employer’s contribution </a:t>
            </a:r>
            <a:r>
              <a:rPr sz="2200" spc="-5" dirty="0">
                <a:cs typeface="Carlito"/>
              </a:rPr>
              <a:t>(not </a:t>
            </a:r>
            <a:r>
              <a:rPr sz="2200" spc="-20" dirty="0">
                <a:cs typeface="Carlito"/>
              </a:rPr>
              <a:t>employee’s </a:t>
            </a:r>
            <a:r>
              <a:rPr sz="2200" spc="-10" dirty="0">
                <a:cs typeface="Carlito"/>
              </a:rPr>
              <a:t>contribution)  </a:t>
            </a:r>
            <a:r>
              <a:rPr sz="2200" spc="-15" dirty="0">
                <a:cs typeface="Carlito"/>
              </a:rPr>
              <a:t>towards </a:t>
            </a:r>
            <a:r>
              <a:rPr sz="2200" spc="-10" dirty="0">
                <a:cs typeface="Carlito"/>
              </a:rPr>
              <a:t>such fund </a:t>
            </a:r>
            <a:r>
              <a:rPr sz="2200" spc="-5" dirty="0">
                <a:cs typeface="Carlito"/>
              </a:rPr>
              <a:t>is allowed as </a:t>
            </a:r>
            <a:r>
              <a:rPr sz="2200" spc="-10" dirty="0">
                <a:cs typeface="Carlito"/>
              </a:rPr>
              <a:t>deduction </a:t>
            </a:r>
            <a:r>
              <a:rPr sz="2200" spc="-5" dirty="0">
                <a:cs typeface="Carlito"/>
              </a:rPr>
              <a:t>subject </a:t>
            </a:r>
            <a:r>
              <a:rPr sz="2200" spc="-20" dirty="0">
                <a:cs typeface="Carlito"/>
              </a:rPr>
              <a:t>to </a:t>
            </a:r>
            <a:r>
              <a:rPr sz="2200" spc="-10" dirty="0">
                <a:cs typeface="Carlito"/>
              </a:rPr>
              <a:t>section</a:t>
            </a:r>
            <a:r>
              <a:rPr sz="2200" spc="165" dirty="0">
                <a:cs typeface="Carlito"/>
              </a:rPr>
              <a:t> </a:t>
            </a:r>
            <a:r>
              <a:rPr sz="2200" spc="-5" dirty="0">
                <a:cs typeface="Carlito"/>
              </a:rPr>
              <a:t>43B</a:t>
            </a:r>
            <a:endParaRPr sz="2200">
              <a:cs typeface="Carlito"/>
            </a:endParaRPr>
          </a:p>
          <a:p>
            <a:pPr marL="355600" marR="5080">
              <a:lnSpc>
                <a:spcPct val="80000"/>
              </a:lnSpc>
            </a:pPr>
            <a:r>
              <a:rPr sz="2200" spc="-5" dirty="0">
                <a:cs typeface="Carlito"/>
              </a:rPr>
              <a:t>i.e. such </a:t>
            </a:r>
            <a:r>
              <a:rPr sz="2200" spc="-10" dirty="0">
                <a:cs typeface="Carlito"/>
              </a:rPr>
              <a:t>contribution </a:t>
            </a:r>
            <a:r>
              <a:rPr sz="2200" spc="-5" dirty="0">
                <a:cs typeface="Carlito"/>
              </a:rPr>
              <a:t>is paid </a:t>
            </a:r>
            <a:r>
              <a:rPr sz="2200" dirty="0">
                <a:cs typeface="Carlito"/>
              </a:rPr>
              <a:t>on </a:t>
            </a:r>
            <a:r>
              <a:rPr sz="2200" spc="-5" dirty="0">
                <a:cs typeface="Carlito"/>
              </a:rPr>
              <a:t>or </a:t>
            </a:r>
            <a:r>
              <a:rPr sz="2200" spc="-20" dirty="0">
                <a:cs typeface="Carlito"/>
              </a:rPr>
              <a:t>before </a:t>
            </a:r>
            <a:r>
              <a:rPr sz="2200" spc="-5" dirty="0">
                <a:cs typeface="Carlito"/>
              </a:rPr>
              <a:t>the </a:t>
            </a:r>
            <a:r>
              <a:rPr sz="2200" spc="-10" dirty="0">
                <a:cs typeface="Carlito"/>
              </a:rPr>
              <a:t>due </a:t>
            </a:r>
            <a:r>
              <a:rPr sz="2200" spc="-20" dirty="0">
                <a:cs typeface="Carlito"/>
              </a:rPr>
              <a:t>date </a:t>
            </a:r>
            <a:r>
              <a:rPr sz="2200" dirty="0">
                <a:cs typeface="Carlito"/>
              </a:rPr>
              <a:t>of </a:t>
            </a:r>
            <a:r>
              <a:rPr sz="2200" spc="-5" dirty="0">
                <a:cs typeface="Carlito"/>
              </a:rPr>
              <a:t>furnishing  </a:t>
            </a:r>
            <a:r>
              <a:rPr sz="2200" spc="-10" dirty="0">
                <a:cs typeface="Carlito"/>
              </a:rPr>
              <a:t>return.</a:t>
            </a:r>
            <a:endParaRPr sz="2200">
              <a:cs typeface="Carlito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4572" y="0"/>
            <a:ext cx="9153525" cy="1138555"/>
            <a:chOff x="-4572" y="0"/>
            <a:chExt cx="9153525" cy="1138555"/>
          </a:xfrm>
        </p:grpSpPr>
        <p:sp>
          <p:nvSpPr>
            <p:cNvPr id="3" name="object 3"/>
            <p:cNvSpPr/>
            <p:nvPr/>
          </p:nvSpPr>
          <p:spPr>
            <a:xfrm>
              <a:off x="0" y="1066800"/>
              <a:ext cx="9143999" cy="6705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9144000" cy="10668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9144000" cy="1066800"/>
            </a:xfrm>
            <a:custGeom>
              <a:avLst/>
              <a:gdLst/>
              <a:ahLst/>
              <a:cxnLst/>
              <a:rect l="l" t="t" r="r" b="b"/>
              <a:pathLst>
                <a:path w="9144000" h="1066800">
                  <a:moveTo>
                    <a:pt x="0" y="1066800"/>
                  </a:moveTo>
                  <a:lnTo>
                    <a:pt x="9144000" y="10668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066800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08557" y="189687"/>
            <a:ext cx="632650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429760" algn="l"/>
              </a:tabLst>
            </a:pPr>
            <a:r>
              <a:rPr sz="3200" dirty="0"/>
              <a:t>K. [ </a:t>
            </a:r>
            <a:r>
              <a:rPr sz="3200" spc="-10" dirty="0"/>
              <a:t>SECTION </a:t>
            </a:r>
            <a:r>
              <a:rPr sz="3200" spc="-5" dirty="0"/>
              <a:t>36(1) </a:t>
            </a:r>
            <a:r>
              <a:rPr sz="3200" dirty="0"/>
              <a:t>(vii)</a:t>
            </a:r>
            <a:r>
              <a:rPr sz="3200" spc="50" dirty="0"/>
              <a:t> </a:t>
            </a:r>
            <a:r>
              <a:rPr sz="3200" dirty="0"/>
              <a:t>]</a:t>
            </a:r>
            <a:r>
              <a:rPr sz="3200" spc="5" dirty="0"/>
              <a:t> </a:t>
            </a:r>
            <a:r>
              <a:rPr sz="3200" dirty="0"/>
              <a:t>:	</a:t>
            </a:r>
            <a:r>
              <a:rPr sz="3200" spc="-10" dirty="0"/>
              <a:t>BAD</a:t>
            </a:r>
            <a:r>
              <a:rPr sz="3200" spc="-80" dirty="0"/>
              <a:t> </a:t>
            </a:r>
            <a:r>
              <a:rPr sz="3200" spc="-20" dirty="0"/>
              <a:t>DEBTS</a:t>
            </a:r>
            <a:endParaRPr sz="3200"/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xfrm>
            <a:off x="304800" y="1066800"/>
            <a:ext cx="7467600" cy="23564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  <a:tab pos="826135" algn="l"/>
              </a:tabLst>
            </a:pPr>
            <a:r>
              <a:rPr spc="-5" dirty="0"/>
              <a:t>(i)	Conditions</a:t>
            </a:r>
          </a:p>
          <a:p>
            <a:pPr marL="355600" marR="5080" indent="-342900">
              <a:lnSpc>
                <a:spcPct val="80100"/>
              </a:lnSpc>
              <a:spcBef>
                <a:spcPts val="50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0" i="0" dirty="0">
                <a:cs typeface="Carlito"/>
              </a:rPr>
              <a:t>A deduction </a:t>
            </a:r>
            <a:r>
              <a:rPr sz="2000" b="0" i="0" spc="-5" dirty="0">
                <a:cs typeface="Carlito"/>
              </a:rPr>
              <a:t>will be allowed </a:t>
            </a:r>
            <a:r>
              <a:rPr sz="2000" b="0" i="0" dirty="0">
                <a:cs typeface="Carlito"/>
              </a:rPr>
              <a:t>in </a:t>
            </a:r>
            <a:r>
              <a:rPr sz="2000" b="0" i="0" spc="-5" dirty="0">
                <a:cs typeface="Carlito"/>
              </a:rPr>
              <a:t>respect of </a:t>
            </a:r>
            <a:r>
              <a:rPr sz="2000" b="0" i="0" spc="-15" dirty="0">
                <a:cs typeface="Carlito"/>
              </a:rPr>
              <a:t>any </a:t>
            </a:r>
            <a:r>
              <a:rPr sz="2000" b="0" i="0" dirty="0">
                <a:cs typeface="Carlito"/>
              </a:rPr>
              <a:t>Bad </a:t>
            </a:r>
            <a:r>
              <a:rPr sz="2000" b="0" i="0" spc="-5" dirty="0">
                <a:cs typeface="Carlito"/>
              </a:rPr>
              <a:t>Debt </a:t>
            </a:r>
            <a:r>
              <a:rPr sz="2000" b="0" i="0" dirty="0">
                <a:cs typeface="Carlito"/>
              </a:rPr>
              <a:t>which is </a:t>
            </a:r>
            <a:r>
              <a:rPr sz="2000" b="0" i="0" spc="-10" dirty="0">
                <a:cs typeface="Carlito"/>
              </a:rPr>
              <a:t>written off </a:t>
            </a:r>
            <a:r>
              <a:rPr sz="2000" b="0" i="0" dirty="0">
                <a:cs typeface="Carlito"/>
              </a:rPr>
              <a:t>as  </a:t>
            </a:r>
            <a:r>
              <a:rPr sz="2000" b="0" i="0" spc="-10" dirty="0">
                <a:cs typeface="Carlito"/>
              </a:rPr>
              <a:t>irrecoverable </a:t>
            </a:r>
            <a:r>
              <a:rPr sz="2000" b="0" i="0" dirty="0">
                <a:cs typeface="Carlito"/>
              </a:rPr>
              <a:t>in the </a:t>
            </a:r>
            <a:r>
              <a:rPr sz="2000" b="0" i="0" spc="-5" dirty="0">
                <a:cs typeface="Carlito"/>
              </a:rPr>
              <a:t>account </a:t>
            </a:r>
            <a:r>
              <a:rPr sz="2000" b="0" i="0" dirty="0">
                <a:cs typeface="Carlito"/>
              </a:rPr>
              <a:t>of the </a:t>
            </a:r>
            <a:r>
              <a:rPr sz="2000" b="0" i="0" spc="-5" dirty="0">
                <a:cs typeface="Carlito"/>
              </a:rPr>
              <a:t>assessee </a:t>
            </a:r>
            <a:r>
              <a:rPr sz="2000" b="0" i="0" spc="-15" dirty="0">
                <a:cs typeface="Carlito"/>
              </a:rPr>
              <a:t>for </a:t>
            </a:r>
            <a:r>
              <a:rPr sz="2000" b="0" i="0" dirty="0">
                <a:cs typeface="Carlito"/>
              </a:rPr>
              <a:t>the </a:t>
            </a:r>
            <a:r>
              <a:rPr sz="2000" b="0" i="0" spc="-10" dirty="0">
                <a:cs typeface="Carlito"/>
              </a:rPr>
              <a:t>previous </a:t>
            </a:r>
            <a:r>
              <a:rPr sz="2000" b="0" i="0" spc="-5" dirty="0">
                <a:cs typeface="Carlito"/>
              </a:rPr>
              <a:t>year subject </a:t>
            </a:r>
            <a:r>
              <a:rPr sz="2000" b="0" i="0" spc="-10" dirty="0">
                <a:cs typeface="Carlito"/>
              </a:rPr>
              <a:t>to </a:t>
            </a:r>
            <a:r>
              <a:rPr sz="2000" b="0" i="0" dirty="0">
                <a:cs typeface="Carlito"/>
              </a:rPr>
              <a:t>the  </a:t>
            </a:r>
            <a:r>
              <a:rPr sz="2000" b="0" i="0" spc="-5" dirty="0">
                <a:cs typeface="Carlito"/>
              </a:rPr>
              <a:t>conditions specified </a:t>
            </a:r>
            <a:r>
              <a:rPr sz="2000" b="0" i="0" dirty="0">
                <a:cs typeface="Carlito"/>
              </a:rPr>
              <a:t>in Sec. 36(2) as </a:t>
            </a:r>
            <a:r>
              <a:rPr sz="2000" b="0" i="0" spc="-15" dirty="0">
                <a:cs typeface="Carlito"/>
              </a:rPr>
              <a:t>follows</a:t>
            </a:r>
            <a:r>
              <a:rPr sz="2000" b="0" i="0" spc="-35" dirty="0">
                <a:cs typeface="Carlito"/>
              </a:rPr>
              <a:t> </a:t>
            </a:r>
            <a:r>
              <a:rPr sz="2000" b="0" i="0" dirty="0">
                <a:cs typeface="Carlito"/>
              </a:rPr>
              <a:t>:</a:t>
            </a:r>
            <a:endParaRPr sz="2000">
              <a:cs typeface="Carlito"/>
            </a:endParaRPr>
          </a:p>
          <a:p>
            <a:pPr marL="355600" marR="78740" indent="-342900">
              <a:lnSpc>
                <a:spcPct val="8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  <a:tab pos="355600" algn="l"/>
                <a:tab pos="1062355" algn="l"/>
              </a:tabLst>
            </a:pPr>
            <a:r>
              <a:rPr sz="2000" b="0" i="0" dirty="0">
                <a:cs typeface="Carlito"/>
              </a:rPr>
              <a:t>1.	No </a:t>
            </a:r>
            <a:r>
              <a:rPr sz="2000" b="0" i="0" spc="-5" dirty="0">
                <a:cs typeface="Carlito"/>
              </a:rPr>
              <a:t>such </a:t>
            </a:r>
            <a:r>
              <a:rPr sz="2000" b="0" i="0" dirty="0">
                <a:cs typeface="Carlito"/>
              </a:rPr>
              <a:t>deduction </a:t>
            </a:r>
            <a:r>
              <a:rPr sz="2000" b="0" i="0" spc="-5" dirty="0">
                <a:cs typeface="Carlito"/>
              </a:rPr>
              <a:t>shall be allowed unless such debt or part thereof has  been </a:t>
            </a:r>
            <a:r>
              <a:rPr sz="2000" b="0" i="0" spc="-20" dirty="0">
                <a:cs typeface="Carlito"/>
              </a:rPr>
              <a:t>taken </a:t>
            </a:r>
            <a:r>
              <a:rPr sz="2000" b="0" i="0" spc="-10" dirty="0">
                <a:cs typeface="Carlito"/>
              </a:rPr>
              <a:t>into </a:t>
            </a:r>
            <a:r>
              <a:rPr sz="2000" b="0" i="0" spc="-5" dirty="0">
                <a:cs typeface="Carlito"/>
              </a:rPr>
              <a:t>account </a:t>
            </a:r>
            <a:r>
              <a:rPr sz="2000" b="0" i="0" dirty="0">
                <a:cs typeface="Carlito"/>
              </a:rPr>
              <a:t>in </a:t>
            </a:r>
            <a:r>
              <a:rPr sz="2000" b="0" i="0" spc="-5" dirty="0">
                <a:cs typeface="Carlito"/>
              </a:rPr>
              <a:t>computing </a:t>
            </a:r>
            <a:r>
              <a:rPr sz="2000" b="0" i="0" dirty="0">
                <a:cs typeface="Carlito"/>
              </a:rPr>
              <a:t>the </a:t>
            </a:r>
            <a:r>
              <a:rPr sz="2000" b="0" i="0" spc="-5" dirty="0">
                <a:cs typeface="Carlito"/>
              </a:rPr>
              <a:t>income of </a:t>
            </a:r>
            <a:r>
              <a:rPr sz="2000" b="0" i="0" dirty="0">
                <a:cs typeface="Carlito"/>
              </a:rPr>
              <a:t>the </a:t>
            </a:r>
            <a:r>
              <a:rPr sz="2000" b="0" i="0" spc="-5" dirty="0">
                <a:cs typeface="Carlito"/>
              </a:rPr>
              <a:t>assessee of</a:t>
            </a:r>
            <a:r>
              <a:rPr sz="2000" b="0" i="0" spc="25" dirty="0">
                <a:cs typeface="Carlito"/>
              </a:rPr>
              <a:t> </a:t>
            </a:r>
            <a:r>
              <a:rPr sz="2000" b="0" i="0" dirty="0">
                <a:cs typeface="Carlito"/>
              </a:rPr>
              <a:t>the</a:t>
            </a:r>
            <a:endParaRPr sz="2000"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1140" y="3564458"/>
            <a:ext cx="11493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1140" y="4113657"/>
            <a:ext cx="1149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2905" y="3420521"/>
            <a:ext cx="8761095" cy="3201517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355600" marR="5080">
              <a:lnSpc>
                <a:spcPts val="1920"/>
              </a:lnSpc>
              <a:spcBef>
                <a:spcPts val="565"/>
              </a:spcBef>
            </a:pPr>
            <a:r>
              <a:rPr sz="2000" spc="-10" dirty="0">
                <a:cs typeface="Carlito"/>
              </a:rPr>
              <a:t>previous </a:t>
            </a:r>
            <a:r>
              <a:rPr sz="2000" spc="-5" dirty="0">
                <a:cs typeface="Carlito"/>
              </a:rPr>
              <a:t>year </a:t>
            </a:r>
            <a:r>
              <a:rPr sz="2000" dirty="0">
                <a:cs typeface="Carlito"/>
              </a:rPr>
              <a:t>in which the </a:t>
            </a:r>
            <a:r>
              <a:rPr sz="2000" spc="-5" dirty="0">
                <a:cs typeface="Carlito"/>
              </a:rPr>
              <a:t>amount of such debt or part thereof </a:t>
            </a:r>
            <a:r>
              <a:rPr sz="2000" dirty="0">
                <a:cs typeface="Carlito"/>
              </a:rPr>
              <a:t>is </a:t>
            </a:r>
            <a:r>
              <a:rPr sz="2000" spc="-10" dirty="0">
                <a:cs typeface="Carlito"/>
              </a:rPr>
              <a:t>written off </a:t>
            </a:r>
            <a:r>
              <a:rPr sz="2000" spc="-5" dirty="0">
                <a:cs typeface="Carlito"/>
              </a:rPr>
              <a:t>or  of </a:t>
            </a:r>
            <a:r>
              <a:rPr sz="2000" dirty="0">
                <a:cs typeface="Carlito"/>
              </a:rPr>
              <a:t>an </a:t>
            </a:r>
            <a:r>
              <a:rPr sz="2000" spc="-5" dirty="0">
                <a:cs typeface="Carlito"/>
              </a:rPr>
              <a:t>earlier </a:t>
            </a:r>
            <a:r>
              <a:rPr sz="2000" spc="-10" dirty="0">
                <a:cs typeface="Carlito"/>
              </a:rPr>
              <a:t>previous </a:t>
            </a:r>
            <a:r>
              <a:rPr sz="2000" spc="-40" dirty="0">
                <a:cs typeface="Carlito"/>
              </a:rPr>
              <a:t>year</a:t>
            </a:r>
            <a:r>
              <a:rPr sz="2000" spc="-40">
                <a:cs typeface="Carlito"/>
              </a:rPr>
              <a:t>,</a:t>
            </a:r>
            <a:r>
              <a:rPr sz="2000" spc="20">
                <a:cs typeface="Carlito"/>
              </a:rPr>
              <a:t> </a:t>
            </a:r>
            <a:r>
              <a:rPr sz="2000" spc="-5" smtClean="0">
                <a:cs typeface="Carlito"/>
              </a:rPr>
              <a:t>or</a:t>
            </a:r>
            <a:endParaRPr lang="en-US" sz="2000" spc="-5" dirty="0">
              <a:cs typeface="Carlito"/>
            </a:endParaRPr>
          </a:p>
          <a:p>
            <a:pPr marL="355600" marR="5080">
              <a:lnSpc>
                <a:spcPts val="1920"/>
              </a:lnSpc>
              <a:spcBef>
                <a:spcPts val="565"/>
              </a:spcBef>
            </a:pPr>
            <a:r>
              <a:rPr sz="2000" spc="5" smtClean="0">
                <a:cs typeface="Carlito"/>
              </a:rPr>
              <a:t>e.g</a:t>
            </a:r>
            <a:r>
              <a:rPr sz="2000" spc="5" dirty="0">
                <a:cs typeface="Carlito"/>
              </a:rPr>
              <a:t>. </a:t>
            </a:r>
            <a:r>
              <a:rPr sz="2000" spc="-10" dirty="0">
                <a:cs typeface="Carlito"/>
              </a:rPr>
              <a:t>Credit </a:t>
            </a:r>
            <a:r>
              <a:rPr sz="2000" spc="-5" dirty="0">
                <a:cs typeface="Carlito"/>
              </a:rPr>
              <a:t>Sale </a:t>
            </a:r>
            <a:r>
              <a:rPr sz="2000" dirty="0">
                <a:cs typeface="Carlito"/>
              </a:rPr>
              <a:t>made Rs.50,000 </a:t>
            </a:r>
            <a:r>
              <a:rPr sz="2000" spc="-5" dirty="0">
                <a:cs typeface="Carlito"/>
              </a:rPr>
              <a:t>not </a:t>
            </a:r>
            <a:r>
              <a:rPr sz="2000" spc="-10" dirty="0">
                <a:cs typeface="Carlito"/>
              </a:rPr>
              <a:t>realized. </a:t>
            </a:r>
            <a:r>
              <a:rPr sz="2000" dirty="0">
                <a:cs typeface="Carlito"/>
              </a:rPr>
              <a:t>Rs.50,000 </a:t>
            </a:r>
            <a:r>
              <a:rPr sz="2000" spc="-5">
                <a:cs typeface="Carlito"/>
              </a:rPr>
              <a:t>shall </a:t>
            </a:r>
            <a:r>
              <a:rPr lang="en-US" sz="2000" spc="-5" dirty="0">
                <a:cs typeface="Carlito"/>
              </a:rPr>
              <a:t>b</a:t>
            </a:r>
            <a:r>
              <a:rPr lang="en-US" sz="2000" dirty="0" smtClean="0">
                <a:cs typeface="Carlito"/>
              </a:rPr>
              <a:t>e </a:t>
            </a:r>
            <a:r>
              <a:rPr sz="2000" spc="-5" smtClean="0">
                <a:cs typeface="Carlito"/>
              </a:rPr>
              <a:t>allowed</a:t>
            </a:r>
            <a:endParaRPr sz="2000">
              <a:cs typeface="Carlito"/>
            </a:endParaRPr>
          </a:p>
          <a:p>
            <a:pPr marL="355600">
              <a:lnSpc>
                <a:spcPts val="2160"/>
              </a:lnSpc>
            </a:pPr>
            <a:r>
              <a:rPr sz="2000" dirty="0">
                <a:cs typeface="Carlito"/>
              </a:rPr>
              <a:t>as deduction </a:t>
            </a:r>
            <a:r>
              <a:rPr sz="2000" spc="-5" dirty="0">
                <a:cs typeface="Carlito"/>
              </a:rPr>
              <a:t>since sale </a:t>
            </a:r>
            <a:r>
              <a:rPr sz="2000" dirty="0">
                <a:cs typeface="Carlito"/>
              </a:rPr>
              <a:t>is </a:t>
            </a:r>
            <a:r>
              <a:rPr sz="2000" spc="-15" dirty="0">
                <a:cs typeface="Carlito"/>
              </a:rPr>
              <a:t>treated </a:t>
            </a:r>
            <a:r>
              <a:rPr sz="2000">
                <a:cs typeface="Carlito"/>
              </a:rPr>
              <a:t>as</a:t>
            </a:r>
            <a:r>
              <a:rPr sz="2000" spc="40">
                <a:cs typeface="Carlito"/>
              </a:rPr>
              <a:t> </a:t>
            </a:r>
            <a:r>
              <a:rPr sz="2000" spc="-5" smtClean="0">
                <a:cs typeface="Carlito"/>
              </a:rPr>
              <a:t>income</a:t>
            </a:r>
            <a:r>
              <a:rPr lang="en-US" sz="2000" spc="-5" dirty="0">
                <a:cs typeface="Carlito"/>
              </a:rPr>
              <a:t>.</a:t>
            </a:r>
            <a:r>
              <a:rPr sz="2000" spc="-5" smtClean="0">
                <a:cs typeface="Carlito"/>
              </a:rPr>
              <a:t>Advance </a:t>
            </a:r>
            <a:r>
              <a:rPr sz="2000" dirty="0">
                <a:cs typeface="Carlito"/>
              </a:rPr>
              <a:t>made </a:t>
            </a:r>
            <a:r>
              <a:rPr sz="2000" spc="-15" dirty="0">
                <a:cs typeface="Carlito"/>
              </a:rPr>
              <a:t>for </a:t>
            </a:r>
            <a:r>
              <a:rPr sz="2000" spc="-5" dirty="0">
                <a:cs typeface="Carlito"/>
              </a:rPr>
              <a:t>purchase of </a:t>
            </a:r>
            <a:r>
              <a:rPr sz="2000" spc="-15" dirty="0">
                <a:cs typeface="Carlito"/>
              </a:rPr>
              <a:t>stocks. </a:t>
            </a:r>
            <a:r>
              <a:rPr sz="2000" spc="-5" dirty="0">
                <a:cs typeface="Carlito"/>
              </a:rPr>
              <a:t>Advance </a:t>
            </a:r>
            <a:r>
              <a:rPr sz="2000" spc="-15" dirty="0">
                <a:cs typeface="Carlito"/>
              </a:rPr>
              <a:t>forfeited </a:t>
            </a:r>
            <a:r>
              <a:rPr sz="2000" dirty="0">
                <a:cs typeface="Carlito"/>
              </a:rPr>
              <a:t>not </a:t>
            </a:r>
            <a:r>
              <a:rPr sz="2000" spc="-5" dirty="0">
                <a:cs typeface="Carlito"/>
              </a:rPr>
              <a:t>allowed </a:t>
            </a:r>
            <a:r>
              <a:rPr sz="2000" dirty="0">
                <a:cs typeface="Carlito"/>
              </a:rPr>
              <a:t>as  deduction </a:t>
            </a:r>
            <a:r>
              <a:rPr sz="2000" spc="-5" dirty="0">
                <a:cs typeface="Carlito"/>
              </a:rPr>
              <a:t>since advance money not </a:t>
            </a:r>
            <a:r>
              <a:rPr sz="2000" dirty="0">
                <a:cs typeface="Carlito"/>
              </a:rPr>
              <a:t>a </a:t>
            </a:r>
            <a:r>
              <a:rPr sz="2000" spc="-5" dirty="0">
                <a:cs typeface="Carlito"/>
              </a:rPr>
              <a:t>part of</a:t>
            </a:r>
            <a:r>
              <a:rPr sz="2000" spc="-45" dirty="0">
                <a:cs typeface="Carlito"/>
              </a:rPr>
              <a:t> </a:t>
            </a:r>
            <a:r>
              <a:rPr sz="2000" spc="-5" dirty="0">
                <a:cs typeface="Carlito"/>
              </a:rPr>
              <a:t>income.</a:t>
            </a:r>
            <a:endParaRPr sz="2000">
              <a:cs typeface="Carlito"/>
            </a:endParaRPr>
          </a:p>
          <a:p>
            <a:pPr marL="355600" marR="433070" indent="-342900">
              <a:lnSpc>
                <a:spcPts val="1920"/>
              </a:lnSpc>
              <a:spcBef>
                <a:spcPts val="4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-10" dirty="0">
                <a:cs typeface="Carlito"/>
              </a:rPr>
              <a:t>Represents </a:t>
            </a:r>
            <a:r>
              <a:rPr sz="2000" spc="-5" dirty="0">
                <a:cs typeface="Carlito"/>
              </a:rPr>
              <a:t>money </a:t>
            </a:r>
            <a:r>
              <a:rPr sz="2000" spc="-10" dirty="0">
                <a:cs typeface="Carlito"/>
              </a:rPr>
              <a:t>lent </a:t>
            </a:r>
            <a:r>
              <a:rPr sz="2000" dirty="0">
                <a:cs typeface="Carlito"/>
              </a:rPr>
              <a:t>in the </a:t>
            </a:r>
            <a:r>
              <a:rPr sz="2000" spc="-5" dirty="0">
                <a:cs typeface="Carlito"/>
              </a:rPr>
              <a:t>ordinary </a:t>
            </a:r>
            <a:r>
              <a:rPr sz="2000" spc="-10" dirty="0">
                <a:cs typeface="Carlito"/>
              </a:rPr>
              <a:t>course </a:t>
            </a:r>
            <a:r>
              <a:rPr sz="2000" spc="-5" dirty="0">
                <a:cs typeface="Carlito"/>
              </a:rPr>
              <a:t>of </a:t>
            </a:r>
            <a:r>
              <a:rPr sz="2000" dirty="0">
                <a:cs typeface="Carlito"/>
              </a:rPr>
              <a:t>the </a:t>
            </a:r>
            <a:r>
              <a:rPr sz="2000" spc="-5" dirty="0">
                <a:cs typeface="Carlito"/>
              </a:rPr>
              <a:t>business of </a:t>
            </a:r>
            <a:r>
              <a:rPr sz="2000" dirty="0">
                <a:cs typeface="Carlito"/>
              </a:rPr>
              <a:t>banking </a:t>
            </a:r>
            <a:r>
              <a:rPr sz="2000" spc="-5" dirty="0">
                <a:cs typeface="Carlito"/>
              </a:rPr>
              <a:t>or  money </a:t>
            </a:r>
            <a:r>
              <a:rPr sz="2000" dirty="0">
                <a:cs typeface="Carlito"/>
              </a:rPr>
              <a:t>lending </a:t>
            </a:r>
            <a:r>
              <a:rPr sz="2000" spc="-5" dirty="0">
                <a:cs typeface="Carlito"/>
              </a:rPr>
              <a:t>which </a:t>
            </a:r>
            <a:r>
              <a:rPr sz="2000" dirty="0">
                <a:cs typeface="Carlito"/>
              </a:rPr>
              <a:t>is </a:t>
            </a:r>
            <a:r>
              <a:rPr sz="2000" spc="-5" dirty="0">
                <a:cs typeface="Carlito"/>
              </a:rPr>
              <a:t>carried on </a:t>
            </a:r>
            <a:r>
              <a:rPr sz="2000" spc="-10" dirty="0">
                <a:cs typeface="Carlito"/>
              </a:rPr>
              <a:t>by </a:t>
            </a:r>
            <a:r>
              <a:rPr sz="2000" dirty="0">
                <a:cs typeface="Carlito"/>
              </a:rPr>
              <a:t>the</a:t>
            </a:r>
            <a:r>
              <a:rPr sz="2000" spc="-25" dirty="0">
                <a:cs typeface="Carlito"/>
              </a:rPr>
              <a:t> </a:t>
            </a:r>
            <a:r>
              <a:rPr sz="2000" spc="-5" dirty="0">
                <a:cs typeface="Carlito"/>
              </a:rPr>
              <a:t>assesses</a:t>
            </a:r>
            <a:endParaRPr sz="2000"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i="1" spc="-5" dirty="0">
                <a:cs typeface="Carlito"/>
              </a:rPr>
              <a:t>(ii)</a:t>
            </a:r>
            <a:r>
              <a:rPr sz="2000" i="1" spc="5" dirty="0">
                <a:cs typeface="Carlito"/>
              </a:rPr>
              <a:t> </a:t>
            </a:r>
            <a:r>
              <a:rPr sz="2000" i="1" spc="-5" dirty="0">
                <a:cs typeface="Carlito"/>
              </a:rPr>
              <a:t>Notes</a:t>
            </a:r>
            <a:endParaRPr sz="2000">
              <a:cs typeface="Carlito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cs typeface="Carlito"/>
              </a:rPr>
              <a:t>1.</a:t>
            </a:r>
            <a:endParaRPr sz="2000">
              <a:cs typeface="Carlito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cs typeface="Carlito"/>
              </a:rPr>
              <a:t>2.</a:t>
            </a:r>
            <a:endParaRPr sz="2000">
              <a:cs typeface="Carlit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0600" y="5943600"/>
            <a:ext cx="733615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cs typeface="Carlito"/>
              </a:rPr>
              <a:t>Bad </a:t>
            </a:r>
            <a:r>
              <a:rPr sz="2000" spc="-5" dirty="0">
                <a:cs typeface="Carlito"/>
              </a:rPr>
              <a:t>Debt can be </a:t>
            </a:r>
            <a:r>
              <a:rPr sz="2000" dirty="0">
                <a:cs typeface="Carlito"/>
              </a:rPr>
              <a:t>claimed as deduction </a:t>
            </a:r>
            <a:r>
              <a:rPr sz="2000" spc="-5" dirty="0">
                <a:cs typeface="Carlito"/>
              </a:rPr>
              <a:t>by </a:t>
            </a:r>
            <a:r>
              <a:rPr sz="2000" dirty="0">
                <a:cs typeface="Carlito"/>
              </a:rPr>
              <a:t>the </a:t>
            </a:r>
            <a:r>
              <a:rPr sz="2000" spc="-5" dirty="0">
                <a:cs typeface="Carlito"/>
              </a:rPr>
              <a:t>successor of </a:t>
            </a:r>
            <a:r>
              <a:rPr sz="2000" dirty="0">
                <a:cs typeface="Carlito"/>
              </a:rPr>
              <a:t>the </a:t>
            </a:r>
            <a:r>
              <a:rPr sz="2000" spc="-5" dirty="0">
                <a:cs typeface="Carlito"/>
              </a:rPr>
              <a:t>business  </a:t>
            </a:r>
            <a:r>
              <a:rPr sz="2000" spc="-15" dirty="0">
                <a:cs typeface="Carlito"/>
              </a:rPr>
              <a:t>However </a:t>
            </a:r>
            <a:r>
              <a:rPr sz="2000" spc="-10" dirty="0">
                <a:cs typeface="Carlito"/>
              </a:rPr>
              <a:t>Provision </a:t>
            </a:r>
            <a:r>
              <a:rPr sz="2000" spc="-15" dirty="0">
                <a:cs typeface="Carlito"/>
              </a:rPr>
              <a:t>for </a:t>
            </a:r>
            <a:r>
              <a:rPr sz="2000" dirty="0">
                <a:cs typeface="Carlito"/>
              </a:rPr>
              <a:t>Bad </a:t>
            </a:r>
            <a:r>
              <a:rPr sz="2000" spc="-5" dirty="0">
                <a:cs typeface="Carlito"/>
              </a:rPr>
              <a:t>Debt </a:t>
            </a:r>
            <a:r>
              <a:rPr sz="2000" dirty="0">
                <a:cs typeface="Carlito"/>
              </a:rPr>
              <a:t>is not </a:t>
            </a:r>
            <a:r>
              <a:rPr sz="2000" spc="-5" dirty="0">
                <a:cs typeface="Carlito"/>
              </a:rPr>
              <a:t>allowed</a:t>
            </a:r>
            <a:r>
              <a:rPr sz="2000" spc="10" dirty="0">
                <a:cs typeface="Carlito"/>
              </a:rPr>
              <a:t> </a:t>
            </a:r>
            <a:r>
              <a:rPr sz="2000" dirty="0">
                <a:cs typeface="Carlito"/>
              </a:rPr>
              <a:t>deduction.</a:t>
            </a:r>
            <a:endParaRPr sz="2000"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4572" y="0"/>
            <a:ext cx="9153525" cy="1489075"/>
            <a:chOff x="-4572" y="0"/>
            <a:chExt cx="9153525" cy="148907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141732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9144000" cy="1417320"/>
            </a:xfrm>
            <a:custGeom>
              <a:avLst/>
              <a:gdLst/>
              <a:ahLst/>
              <a:cxnLst/>
              <a:rect l="l" t="t" r="r" b="b"/>
              <a:pathLst>
                <a:path w="9144000" h="1417320">
                  <a:moveTo>
                    <a:pt x="0" y="1417320"/>
                  </a:moveTo>
                  <a:lnTo>
                    <a:pt x="9144000" y="141732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417320"/>
                  </a:lnTo>
                  <a:close/>
                </a:path>
              </a:pathLst>
            </a:custGeom>
            <a:ln w="9143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41121" y="324357"/>
            <a:ext cx="80657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u="heavy" spc="-5" dirty="0">
                <a:uFill>
                  <a:solidFill>
                    <a:srgbClr val="000000"/>
                  </a:solidFill>
                </a:uFill>
              </a:rPr>
              <a:t>MEANING OF BUSINESS </a:t>
            </a:r>
            <a:r>
              <a:rPr sz="4400" u="heavy" dirty="0">
                <a:uFill>
                  <a:solidFill>
                    <a:srgbClr val="000000"/>
                  </a:solidFill>
                </a:uFill>
              </a:rPr>
              <a:t>: </a:t>
            </a:r>
            <a:r>
              <a:rPr sz="4400" u="heavy" spc="-20" dirty="0">
                <a:uFill>
                  <a:solidFill>
                    <a:srgbClr val="000000"/>
                  </a:solidFill>
                </a:uFill>
              </a:rPr>
              <a:t>SEC</a:t>
            </a:r>
            <a:r>
              <a:rPr sz="4400" u="heavy" spc="-7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4400" u="heavy" dirty="0">
                <a:uFill>
                  <a:solidFill>
                    <a:srgbClr val="000000"/>
                  </a:solidFill>
                </a:uFill>
              </a:rPr>
              <a:t>2(13)</a:t>
            </a:r>
            <a:endParaRPr sz="4400"/>
          </a:p>
        </p:txBody>
      </p:sp>
      <p:sp>
        <p:nvSpPr>
          <p:cNvPr id="6" name="object 6"/>
          <p:cNvSpPr txBox="1"/>
          <p:nvPr/>
        </p:nvSpPr>
        <p:spPr>
          <a:xfrm>
            <a:off x="535940" y="1607261"/>
            <a:ext cx="7670165" cy="445506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27100" marR="97155" lvl="2">
              <a:spcBef>
                <a:spcPts val="105"/>
              </a:spcBef>
            </a:pPr>
            <a:r>
              <a:rPr sz="3200" b="1" u="heavy" dirty="0">
                <a:uFill>
                  <a:solidFill>
                    <a:srgbClr val="000000"/>
                  </a:solidFill>
                </a:uFill>
                <a:latin typeface="+mj-lt"/>
                <a:cs typeface="Carlito"/>
              </a:rPr>
              <a:t>Business</a:t>
            </a:r>
            <a:r>
              <a:rPr sz="3200" b="1" dirty="0">
                <a:latin typeface="+mj-lt"/>
                <a:cs typeface="Carlito"/>
              </a:rPr>
              <a:t> </a:t>
            </a:r>
            <a:r>
              <a:rPr sz="3200" dirty="0">
                <a:latin typeface="+mj-lt"/>
                <a:cs typeface="Carlito"/>
              </a:rPr>
              <a:t>means </a:t>
            </a:r>
            <a:r>
              <a:rPr sz="3200" spc="-20" dirty="0">
                <a:latin typeface="+mj-lt"/>
                <a:cs typeface="Carlito"/>
              </a:rPr>
              <a:t>any </a:t>
            </a:r>
            <a:r>
              <a:rPr sz="3200" spc="-5" dirty="0">
                <a:latin typeface="+mj-lt"/>
                <a:cs typeface="Carlito"/>
              </a:rPr>
              <a:t>economic </a:t>
            </a:r>
            <a:r>
              <a:rPr sz="3200" dirty="0">
                <a:latin typeface="+mj-lt"/>
                <a:cs typeface="Carlito"/>
              </a:rPr>
              <a:t>activity </a:t>
            </a:r>
            <a:r>
              <a:rPr sz="3200" spc="-5" dirty="0">
                <a:latin typeface="+mj-lt"/>
                <a:cs typeface="Carlito"/>
              </a:rPr>
              <a:t>carried  on </a:t>
            </a:r>
            <a:r>
              <a:rPr sz="3200" spc="-25" dirty="0">
                <a:latin typeface="+mj-lt"/>
                <a:cs typeface="Carlito"/>
              </a:rPr>
              <a:t>for </a:t>
            </a:r>
            <a:r>
              <a:rPr sz="3200" spc="-5" dirty="0">
                <a:latin typeface="+mj-lt"/>
                <a:cs typeface="Carlito"/>
              </a:rPr>
              <a:t>earning </a:t>
            </a:r>
            <a:r>
              <a:rPr sz="3200" spc="-10" dirty="0">
                <a:latin typeface="+mj-lt"/>
                <a:cs typeface="Carlito"/>
              </a:rPr>
              <a:t>profits. </a:t>
            </a:r>
            <a:r>
              <a:rPr sz="3200" dirty="0">
                <a:latin typeface="+mj-lt"/>
                <a:cs typeface="Carlito"/>
              </a:rPr>
              <a:t>It</a:t>
            </a:r>
            <a:r>
              <a:rPr sz="3200" spc="65" dirty="0">
                <a:latin typeface="+mj-lt"/>
                <a:cs typeface="Carlito"/>
              </a:rPr>
              <a:t> </a:t>
            </a:r>
            <a:r>
              <a:rPr sz="3200" spc="-5" dirty="0">
                <a:latin typeface="+mj-lt"/>
                <a:cs typeface="Carlito"/>
              </a:rPr>
              <a:t>Includes,</a:t>
            </a:r>
            <a:endParaRPr sz="3200">
              <a:latin typeface="+mj-lt"/>
              <a:cs typeface="Carlito"/>
            </a:endParaRPr>
          </a:p>
          <a:p>
            <a:pPr marL="724535" indent="-71247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724535" algn="l"/>
                <a:tab pos="725170" algn="l"/>
              </a:tabLst>
            </a:pPr>
            <a:r>
              <a:rPr sz="3200" spc="-35" dirty="0">
                <a:latin typeface="+mj-lt"/>
                <a:cs typeface="Carlito"/>
              </a:rPr>
              <a:t>a)Trade,</a:t>
            </a:r>
            <a:endParaRPr sz="3200">
              <a:latin typeface="+mj-lt"/>
              <a:cs typeface="Carlito"/>
            </a:endParaRPr>
          </a:p>
          <a:p>
            <a:pPr marL="724535" indent="-71247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724535" algn="l"/>
                <a:tab pos="725170" algn="l"/>
              </a:tabLst>
            </a:pPr>
            <a:r>
              <a:rPr sz="3200" dirty="0">
                <a:latin typeface="+mj-lt"/>
                <a:cs typeface="Carlito"/>
              </a:rPr>
              <a:t>b)</a:t>
            </a:r>
            <a:r>
              <a:rPr sz="3200" spc="-10" dirty="0">
                <a:latin typeface="+mj-lt"/>
                <a:cs typeface="Carlito"/>
              </a:rPr>
              <a:t> Commerce</a:t>
            </a:r>
            <a:endParaRPr sz="3200">
              <a:latin typeface="+mj-lt"/>
              <a:cs typeface="Carlito"/>
            </a:endParaRPr>
          </a:p>
          <a:p>
            <a:pPr marL="724535" indent="-71247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724535" algn="l"/>
                <a:tab pos="725170" algn="l"/>
              </a:tabLst>
            </a:pPr>
            <a:r>
              <a:rPr sz="3200" dirty="0">
                <a:latin typeface="+mj-lt"/>
                <a:cs typeface="Carlito"/>
              </a:rPr>
              <a:t>c)</a:t>
            </a:r>
            <a:r>
              <a:rPr sz="3200" spc="-5" dirty="0">
                <a:latin typeface="+mj-lt"/>
                <a:cs typeface="Carlito"/>
              </a:rPr>
              <a:t> </a:t>
            </a:r>
            <a:r>
              <a:rPr sz="3200" spc="-10" dirty="0">
                <a:latin typeface="+mj-lt"/>
                <a:cs typeface="Carlito"/>
              </a:rPr>
              <a:t>Manufacture</a:t>
            </a:r>
            <a:endParaRPr sz="3200">
              <a:latin typeface="+mj-lt"/>
              <a:cs typeface="Carlito"/>
            </a:endParaRPr>
          </a:p>
          <a:p>
            <a:pPr marL="724535" marR="5080" indent="-724535">
              <a:lnSpc>
                <a:spcPts val="4610"/>
              </a:lnSpc>
              <a:spcBef>
                <a:spcPts val="280"/>
              </a:spcBef>
              <a:buFont typeface="Arial"/>
              <a:buChar char="•"/>
              <a:tabLst>
                <a:tab pos="724535" algn="l"/>
                <a:tab pos="725170" algn="l"/>
              </a:tabLst>
            </a:pPr>
            <a:r>
              <a:rPr sz="3200" spc="-5" dirty="0">
                <a:latin typeface="+mj-lt"/>
                <a:cs typeface="Carlito"/>
              </a:rPr>
              <a:t>d) </a:t>
            </a:r>
            <a:r>
              <a:rPr sz="3200" spc="-20" dirty="0">
                <a:latin typeface="+mj-lt"/>
                <a:cs typeface="Carlito"/>
              </a:rPr>
              <a:t>Any </a:t>
            </a:r>
            <a:r>
              <a:rPr sz="3200" spc="-15" dirty="0">
                <a:latin typeface="+mj-lt"/>
                <a:cs typeface="Carlito"/>
              </a:rPr>
              <a:t>adventure </a:t>
            </a:r>
            <a:r>
              <a:rPr sz="3200" dirty="0">
                <a:latin typeface="+mj-lt"/>
                <a:cs typeface="Carlito"/>
              </a:rPr>
              <a:t>or </a:t>
            </a:r>
            <a:r>
              <a:rPr sz="3200" spc="-10" dirty="0">
                <a:latin typeface="+mj-lt"/>
                <a:cs typeface="Carlito"/>
              </a:rPr>
              <a:t>concern </a:t>
            </a:r>
            <a:r>
              <a:rPr sz="3200" dirty="0">
                <a:latin typeface="+mj-lt"/>
                <a:cs typeface="Carlito"/>
              </a:rPr>
              <a:t>in the </a:t>
            </a:r>
            <a:r>
              <a:rPr sz="3200" spc="-15" dirty="0">
                <a:latin typeface="+mj-lt"/>
                <a:cs typeface="Carlito"/>
              </a:rPr>
              <a:t>nature  </a:t>
            </a:r>
            <a:r>
              <a:rPr sz="3200" spc="-5" dirty="0">
                <a:latin typeface="+mj-lt"/>
                <a:cs typeface="Carlito"/>
              </a:rPr>
              <a:t>of </a:t>
            </a:r>
            <a:r>
              <a:rPr sz="3200" spc="-10" dirty="0">
                <a:latin typeface="+mj-lt"/>
                <a:cs typeface="Carlito"/>
              </a:rPr>
              <a:t>trade, </a:t>
            </a:r>
            <a:r>
              <a:rPr sz="3200" spc="-15" dirty="0">
                <a:latin typeface="+mj-lt"/>
                <a:cs typeface="Carlito"/>
              </a:rPr>
              <a:t>commerce </a:t>
            </a:r>
            <a:r>
              <a:rPr sz="3200" spc="-5" dirty="0">
                <a:latin typeface="+mj-lt"/>
                <a:cs typeface="Carlito"/>
              </a:rPr>
              <a:t>or</a:t>
            </a:r>
            <a:r>
              <a:rPr sz="3200" spc="-25" dirty="0">
                <a:latin typeface="+mj-lt"/>
                <a:cs typeface="Carlito"/>
              </a:rPr>
              <a:t> </a:t>
            </a:r>
            <a:r>
              <a:rPr sz="3200" spc="-10" dirty="0">
                <a:latin typeface="+mj-lt"/>
                <a:cs typeface="Carlito"/>
              </a:rPr>
              <a:t>manufacture.</a:t>
            </a:r>
            <a:endParaRPr sz="3200">
              <a:latin typeface="+mj-lt"/>
              <a:cs typeface="Carlit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010" y="246888"/>
            <a:ext cx="9124989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274320"/>
            <a:ext cx="9144000" cy="1243965"/>
            <a:chOff x="0" y="274320"/>
            <a:chExt cx="9144000" cy="1243965"/>
          </a:xfrm>
        </p:grpSpPr>
        <p:sp>
          <p:nvSpPr>
            <p:cNvPr id="4" name="object 4"/>
            <p:cNvSpPr/>
            <p:nvPr/>
          </p:nvSpPr>
          <p:spPr>
            <a:xfrm>
              <a:off x="176784" y="1417320"/>
              <a:ext cx="8787384" cy="10058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274320"/>
              <a:ext cx="9144000" cy="114300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0" y="274320"/>
            <a:ext cx="9144000" cy="667490"/>
          </a:xfrm>
          <a:prstGeom prst="rect">
            <a:avLst/>
          </a:prstGeom>
          <a:ln w="9144">
            <a:solidFill>
              <a:srgbClr val="497DBA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524510">
              <a:lnSpc>
                <a:spcPct val="100000"/>
              </a:lnSpc>
              <a:spcBef>
                <a:spcPts val="1845"/>
              </a:spcBef>
            </a:pPr>
            <a:r>
              <a:rPr sz="2800" b="0" i="1" spc="-10" dirty="0">
                <a:latin typeface="+mn-lt"/>
                <a:cs typeface="Carlito"/>
              </a:rPr>
              <a:t>(iii) </a:t>
            </a:r>
            <a:r>
              <a:rPr sz="2800" b="0" i="1" spc="-5" dirty="0">
                <a:latin typeface="+mn-lt"/>
                <a:cs typeface="Carlito"/>
              </a:rPr>
              <a:t>Section </a:t>
            </a:r>
            <a:r>
              <a:rPr sz="2800" b="0" i="1" dirty="0">
                <a:latin typeface="+mn-lt"/>
                <a:cs typeface="Carlito"/>
              </a:rPr>
              <a:t>41(4). </a:t>
            </a:r>
            <a:r>
              <a:rPr sz="2800" b="0" i="1" spc="-15" dirty="0">
                <a:latin typeface="+mn-lt"/>
                <a:cs typeface="Carlito"/>
              </a:rPr>
              <a:t>Recovery </a:t>
            </a:r>
            <a:r>
              <a:rPr sz="2800" b="0" i="1" spc="-5" dirty="0">
                <a:latin typeface="+mn-lt"/>
                <a:cs typeface="Carlito"/>
              </a:rPr>
              <a:t>of Bad</a:t>
            </a:r>
            <a:r>
              <a:rPr sz="2800" b="0" i="1" spc="35" dirty="0">
                <a:latin typeface="+mn-lt"/>
                <a:cs typeface="Carlito"/>
              </a:rPr>
              <a:t> </a:t>
            </a:r>
            <a:r>
              <a:rPr sz="2800" b="0" i="1" spc="-10" dirty="0">
                <a:latin typeface="+mn-lt"/>
                <a:cs typeface="Carlito"/>
              </a:rPr>
              <a:t>Debt</a:t>
            </a:r>
            <a:endParaRPr sz="2800">
              <a:latin typeface="+mn-lt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1526794"/>
            <a:ext cx="8041640" cy="450723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8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cs typeface="Carlito"/>
              </a:rPr>
              <a:t>Where </a:t>
            </a:r>
            <a:r>
              <a:rPr sz="3000" dirty="0">
                <a:cs typeface="Carlito"/>
              </a:rPr>
              <a:t>a </a:t>
            </a:r>
            <a:r>
              <a:rPr sz="3000" spc="-10" dirty="0">
                <a:cs typeface="Carlito"/>
              </a:rPr>
              <a:t>deduction </a:t>
            </a:r>
            <a:r>
              <a:rPr sz="3000" spc="-5" dirty="0">
                <a:cs typeface="Carlito"/>
              </a:rPr>
              <a:t>has been </a:t>
            </a:r>
            <a:r>
              <a:rPr sz="3000" spc="-10" dirty="0">
                <a:cs typeface="Carlito"/>
              </a:rPr>
              <a:t>allowed </a:t>
            </a:r>
            <a:r>
              <a:rPr sz="3000" dirty="0">
                <a:cs typeface="Carlito"/>
              </a:rPr>
              <a:t>in </a:t>
            </a:r>
            <a:r>
              <a:rPr sz="3000" spc="-10" dirty="0">
                <a:cs typeface="Carlito"/>
              </a:rPr>
              <a:t>respect  </a:t>
            </a:r>
            <a:r>
              <a:rPr sz="3000" spc="-5" dirty="0">
                <a:cs typeface="Carlito"/>
              </a:rPr>
              <a:t>of </a:t>
            </a:r>
            <a:r>
              <a:rPr sz="3000" dirty="0">
                <a:cs typeface="Carlito"/>
              </a:rPr>
              <a:t>a </a:t>
            </a:r>
            <a:r>
              <a:rPr sz="3000" spc="-5" dirty="0">
                <a:cs typeface="Carlito"/>
              </a:rPr>
              <a:t>bad </a:t>
            </a:r>
            <a:r>
              <a:rPr sz="3000" spc="-10" dirty="0">
                <a:cs typeface="Carlito"/>
              </a:rPr>
              <a:t>debt </a:t>
            </a:r>
            <a:r>
              <a:rPr sz="3000" spc="-5" dirty="0">
                <a:cs typeface="Carlito"/>
              </a:rPr>
              <a:t>or </a:t>
            </a:r>
            <a:r>
              <a:rPr sz="3000" dirty="0">
                <a:cs typeface="Carlito"/>
              </a:rPr>
              <a:t>part </a:t>
            </a:r>
            <a:r>
              <a:rPr sz="3000" spc="-5" dirty="0">
                <a:cs typeface="Carlito"/>
              </a:rPr>
              <a:t>of debt, </a:t>
            </a:r>
            <a:r>
              <a:rPr sz="3000" dirty="0">
                <a:cs typeface="Carlito"/>
              </a:rPr>
              <a:t>then, if the </a:t>
            </a:r>
            <a:r>
              <a:rPr sz="3000" spc="-5" dirty="0">
                <a:cs typeface="Carlito"/>
              </a:rPr>
              <a:t>amount  </a:t>
            </a:r>
            <a:r>
              <a:rPr sz="3000" spc="-10" dirty="0">
                <a:cs typeface="Carlito"/>
              </a:rPr>
              <a:t>subsequently </a:t>
            </a:r>
            <a:r>
              <a:rPr sz="3000" spc="-15" dirty="0">
                <a:cs typeface="Carlito"/>
              </a:rPr>
              <a:t>recovered </a:t>
            </a:r>
            <a:r>
              <a:rPr sz="3000" spc="-5" dirty="0">
                <a:cs typeface="Carlito"/>
              </a:rPr>
              <a:t>on </a:t>
            </a:r>
            <a:r>
              <a:rPr sz="3000" spc="-20" dirty="0">
                <a:cs typeface="Carlito"/>
              </a:rPr>
              <a:t>any </a:t>
            </a:r>
            <a:r>
              <a:rPr sz="3000" spc="-5" dirty="0">
                <a:cs typeface="Carlito"/>
              </a:rPr>
              <a:t>such </a:t>
            </a:r>
            <a:r>
              <a:rPr sz="3000" spc="-10" dirty="0">
                <a:cs typeface="Carlito"/>
              </a:rPr>
              <a:t>debt </a:t>
            </a:r>
            <a:r>
              <a:rPr sz="3000" spc="-5" dirty="0">
                <a:cs typeface="Carlito"/>
              </a:rPr>
              <a:t>or </a:t>
            </a:r>
            <a:r>
              <a:rPr sz="3000" dirty="0">
                <a:cs typeface="Carlito"/>
              </a:rPr>
              <a:t>part  is </a:t>
            </a:r>
            <a:r>
              <a:rPr sz="3000" spc="-15" dirty="0">
                <a:cs typeface="Carlito"/>
              </a:rPr>
              <a:t>greater </a:t>
            </a:r>
            <a:r>
              <a:rPr sz="3000" dirty="0">
                <a:cs typeface="Carlito"/>
              </a:rPr>
              <a:t>than the </a:t>
            </a:r>
            <a:r>
              <a:rPr sz="3000" spc="-20" dirty="0">
                <a:cs typeface="Carlito"/>
              </a:rPr>
              <a:t>difference </a:t>
            </a:r>
            <a:r>
              <a:rPr sz="3000" spc="-10" dirty="0">
                <a:cs typeface="Carlito"/>
              </a:rPr>
              <a:t>between </a:t>
            </a:r>
            <a:r>
              <a:rPr sz="3000" dirty="0">
                <a:cs typeface="Carlito"/>
              </a:rPr>
              <a:t>the </a:t>
            </a:r>
            <a:r>
              <a:rPr sz="3000" spc="-10" dirty="0">
                <a:cs typeface="Carlito"/>
              </a:rPr>
              <a:t>debt  </a:t>
            </a:r>
            <a:r>
              <a:rPr sz="3000" spc="-5" dirty="0">
                <a:cs typeface="Carlito"/>
              </a:rPr>
              <a:t>or part of </a:t>
            </a:r>
            <a:r>
              <a:rPr sz="3000" spc="-10" dirty="0">
                <a:cs typeface="Carlito"/>
              </a:rPr>
              <a:t>debt </a:t>
            </a:r>
            <a:r>
              <a:rPr sz="3000" dirty="0">
                <a:cs typeface="Carlito"/>
              </a:rPr>
              <a:t>and the </a:t>
            </a:r>
            <a:r>
              <a:rPr sz="3000" spc="-5" dirty="0">
                <a:cs typeface="Carlito"/>
              </a:rPr>
              <a:t>amount so allowed, </a:t>
            </a:r>
            <a:r>
              <a:rPr sz="3000" dirty="0">
                <a:cs typeface="Carlito"/>
              </a:rPr>
              <a:t>the  </a:t>
            </a:r>
            <a:r>
              <a:rPr sz="3000" spc="-25" dirty="0">
                <a:cs typeface="Carlito"/>
              </a:rPr>
              <a:t>excess </a:t>
            </a:r>
            <a:r>
              <a:rPr sz="3000" spc="-5" dirty="0">
                <a:cs typeface="Carlito"/>
              </a:rPr>
              <a:t>shall be deemed </a:t>
            </a:r>
            <a:r>
              <a:rPr sz="3000" spc="-15" dirty="0">
                <a:cs typeface="Carlito"/>
              </a:rPr>
              <a:t>to </a:t>
            </a:r>
            <a:r>
              <a:rPr sz="3000" spc="-5" dirty="0">
                <a:cs typeface="Carlito"/>
              </a:rPr>
              <a:t>be </a:t>
            </a:r>
            <a:r>
              <a:rPr sz="3000" spc="-15" dirty="0">
                <a:cs typeface="Carlito"/>
              </a:rPr>
              <a:t>profits </a:t>
            </a:r>
            <a:r>
              <a:rPr sz="3000" dirty="0">
                <a:cs typeface="Carlito"/>
              </a:rPr>
              <a:t>and </a:t>
            </a:r>
            <a:r>
              <a:rPr sz="3000" spc="-15" dirty="0">
                <a:cs typeface="Carlito"/>
              </a:rPr>
              <a:t>gains </a:t>
            </a:r>
            <a:r>
              <a:rPr sz="3000" dirty="0">
                <a:cs typeface="Carlito"/>
              </a:rPr>
              <a:t>of  </a:t>
            </a:r>
            <a:r>
              <a:rPr sz="3000" spc="-5" dirty="0">
                <a:cs typeface="Carlito"/>
              </a:rPr>
              <a:t>business or </a:t>
            </a:r>
            <a:r>
              <a:rPr sz="3000" spc="-15" dirty="0">
                <a:cs typeface="Carlito"/>
              </a:rPr>
              <a:t>profession, </a:t>
            </a:r>
            <a:r>
              <a:rPr sz="3000" dirty="0">
                <a:cs typeface="Carlito"/>
              </a:rPr>
              <a:t>and </a:t>
            </a:r>
            <a:r>
              <a:rPr sz="3000" spc="-10" dirty="0">
                <a:cs typeface="Carlito"/>
              </a:rPr>
              <a:t>accordingly  chargeable </a:t>
            </a:r>
            <a:r>
              <a:rPr sz="3000" spc="-15" dirty="0">
                <a:cs typeface="Carlito"/>
              </a:rPr>
              <a:t>to income-tax </a:t>
            </a:r>
            <a:r>
              <a:rPr sz="3000" dirty="0">
                <a:cs typeface="Carlito"/>
              </a:rPr>
              <a:t>as the </a:t>
            </a:r>
            <a:r>
              <a:rPr sz="3000" spc="-10" dirty="0">
                <a:cs typeface="Carlito"/>
              </a:rPr>
              <a:t>income </a:t>
            </a:r>
            <a:r>
              <a:rPr sz="3000" spc="-5" dirty="0">
                <a:cs typeface="Carlito"/>
              </a:rPr>
              <a:t>of </a:t>
            </a:r>
            <a:r>
              <a:rPr sz="3000" dirty="0">
                <a:cs typeface="Carlito"/>
              </a:rPr>
              <a:t>the  </a:t>
            </a:r>
            <a:r>
              <a:rPr sz="3000" spc="-10" dirty="0">
                <a:cs typeface="Carlito"/>
              </a:rPr>
              <a:t>previous year </a:t>
            </a:r>
            <a:r>
              <a:rPr sz="3000" dirty="0">
                <a:cs typeface="Carlito"/>
              </a:rPr>
              <a:t>in </a:t>
            </a:r>
            <a:r>
              <a:rPr sz="3000" spc="-5" dirty="0">
                <a:cs typeface="Carlito"/>
              </a:rPr>
              <a:t>which </a:t>
            </a:r>
            <a:r>
              <a:rPr sz="3000" spc="-10" dirty="0">
                <a:cs typeface="Carlito"/>
              </a:rPr>
              <a:t>it </a:t>
            </a:r>
            <a:r>
              <a:rPr sz="3000" spc="-5" dirty="0">
                <a:cs typeface="Carlito"/>
              </a:rPr>
              <a:t>is </a:t>
            </a:r>
            <a:r>
              <a:rPr sz="3000" spc="-15" dirty="0">
                <a:cs typeface="Carlito"/>
              </a:rPr>
              <a:t>recovered, </a:t>
            </a:r>
            <a:r>
              <a:rPr sz="3000" spc="-5" dirty="0">
                <a:cs typeface="Carlito"/>
              </a:rPr>
              <a:t>whether  </a:t>
            </a:r>
            <a:r>
              <a:rPr sz="3000" dirty="0">
                <a:cs typeface="Carlito"/>
              </a:rPr>
              <a:t>the </a:t>
            </a:r>
            <a:r>
              <a:rPr sz="3000" spc="-5" dirty="0">
                <a:cs typeface="Carlito"/>
              </a:rPr>
              <a:t>business or </a:t>
            </a:r>
            <a:r>
              <a:rPr sz="3000" spc="-15" dirty="0">
                <a:cs typeface="Carlito"/>
              </a:rPr>
              <a:t>profession </a:t>
            </a:r>
            <a:r>
              <a:rPr sz="3000" dirty="0">
                <a:cs typeface="Carlito"/>
              </a:rPr>
              <a:t>in </a:t>
            </a:r>
            <a:r>
              <a:rPr sz="3000" spc="-5" dirty="0">
                <a:cs typeface="Carlito"/>
              </a:rPr>
              <a:t>respect of which </a:t>
            </a:r>
            <a:r>
              <a:rPr sz="3000" dirty="0">
                <a:cs typeface="Carlito"/>
              </a:rPr>
              <a:t>the  </a:t>
            </a:r>
            <a:r>
              <a:rPr sz="3000" spc="-5" dirty="0">
                <a:cs typeface="Carlito"/>
              </a:rPr>
              <a:t>deduction has been allowed </a:t>
            </a:r>
            <a:r>
              <a:rPr sz="3000" dirty="0">
                <a:cs typeface="Carlito"/>
              </a:rPr>
              <a:t>is in </a:t>
            </a:r>
            <a:r>
              <a:rPr sz="3000" spc="-15" dirty="0">
                <a:cs typeface="Carlito"/>
              </a:rPr>
              <a:t>existence </a:t>
            </a:r>
            <a:r>
              <a:rPr sz="3000" spc="-10" dirty="0">
                <a:cs typeface="Carlito"/>
              </a:rPr>
              <a:t>in </a:t>
            </a:r>
            <a:r>
              <a:rPr sz="3000" spc="-5" dirty="0">
                <a:cs typeface="Carlito"/>
              </a:rPr>
              <a:t>that  </a:t>
            </a:r>
            <a:r>
              <a:rPr sz="3000" spc="-10" dirty="0">
                <a:cs typeface="Carlito"/>
              </a:rPr>
              <a:t>year </a:t>
            </a:r>
            <a:r>
              <a:rPr sz="3000" dirty="0">
                <a:cs typeface="Carlito"/>
              </a:rPr>
              <a:t>or</a:t>
            </a:r>
            <a:r>
              <a:rPr sz="3000" spc="5" dirty="0">
                <a:cs typeface="Carlito"/>
              </a:rPr>
              <a:t> </a:t>
            </a:r>
            <a:r>
              <a:rPr sz="3000" spc="-5" dirty="0">
                <a:cs typeface="Carlito"/>
              </a:rPr>
              <a:t>not.</a:t>
            </a:r>
            <a:endParaRPr sz="3000">
              <a:cs typeface="Carlit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4572" y="0"/>
            <a:ext cx="9153525" cy="1489075"/>
            <a:chOff x="-4572" y="0"/>
            <a:chExt cx="9153525" cy="148907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141732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9144000" cy="1417320"/>
            </a:xfrm>
            <a:custGeom>
              <a:avLst/>
              <a:gdLst/>
              <a:ahLst/>
              <a:cxnLst/>
              <a:rect l="l" t="t" r="r" b="b"/>
              <a:pathLst>
                <a:path w="9144000" h="1417320">
                  <a:moveTo>
                    <a:pt x="0" y="1417320"/>
                  </a:moveTo>
                  <a:lnTo>
                    <a:pt x="9144000" y="141732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417320"/>
                  </a:lnTo>
                  <a:close/>
                </a:path>
              </a:pathLst>
            </a:custGeom>
            <a:ln w="9143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1937" y="246634"/>
            <a:ext cx="871855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51430" marR="5080" indent="-2539365">
              <a:lnSpc>
                <a:spcPct val="100000"/>
              </a:lnSpc>
              <a:spcBef>
                <a:spcPts val="95"/>
              </a:spcBef>
              <a:tabLst>
                <a:tab pos="3829050" algn="l"/>
              </a:tabLst>
            </a:pPr>
            <a:r>
              <a:rPr sz="2800" dirty="0">
                <a:latin typeface="+mn-lt"/>
              </a:rPr>
              <a:t>L. </a:t>
            </a:r>
            <a:r>
              <a:rPr sz="2800" spc="-5" dirty="0">
                <a:latin typeface="+mn-lt"/>
              </a:rPr>
              <a:t>[ </a:t>
            </a:r>
            <a:r>
              <a:rPr sz="2800" spc="-10" dirty="0">
                <a:latin typeface="+mn-lt"/>
              </a:rPr>
              <a:t>SECTION</a:t>
            </a:r>
            <a:r>
              <a:rPr sz="2800" spc="55" dirty="0">
                <a:latin typeface="+mn-lt"/>
              </a:rPr>
              <a:t> </a:t>
            </a:r>
            <a:r>
              <a:rPr sz="2800" spc="-5" dirty="0">
                <a:latin typeface="+mn-lt"/>
              </a:rPr>
              <a:t>36(1)(ix)]</a:t>
            </a:r>
            <a:r>
              <a:rPr sz="2800" spc="50" dirty="0">
                <a:latin typeface="+mn-lt"/>
              </a:rPr>
              <a:t> </a:t>
            </a:r>
            <a:r>
              <a:rPr sz="2800" spc="-5" dirty="0">
                <a:latin typeface="+mn-lt"/>
              </a:rPr>
              <a:t>:	</a:t>
            </a:r>
            <a:r>
              <a:rPr sz="2800" spc="-70" dirty="0">
                <a:latin typeface="+mn-lt"/>
              </a:rPr>
              <a:t>FAMILY </a:t>
            </a:r>
            <a:r>
              <a:rPr sz="2800" spc="-10" dirty="0">
                <a:latin typeface="+mn-lt"/>
              </a:rPr>
              <a:t>PLANNING </a:t>
            </a:r>
            <a:r>
              <a:rPr sz="2800" spc="-5" dirty="0">
                <a:latin typeface="+mn-lt"/>
              </a:rPr>
              <a:t>EXPENDITURE  INCURRED </a:t>
            </a:r>
            <a:r>
              <a:rPr sz="2800" spc="-50" dirty="0">
                <a:latin typeface="+mn-lt"/>
              </a:rPr>
              <a:t>BY</a:t>
            </a:r>
            <a:r>
              <a:rPr sz="2800" spc="40" dirty="0">
                <a:latin typeface="+mn-lt"/>
              </a:rPr>
              <a:t> </a:t>
            </a:r>
            <a:r>
              <a:rPr sz="2800" spc="-35" dirty="0">
                <a:latin typeface="+mn-lt"/>
              </a:rPr>
              <a:t>COMPANY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5940" y="1607261"/>
            <a:ext cx="7900670" cy="2953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6355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  <a:tab pos="2510790" algn="l"/>
              </a:tabLst>
            </a:pPr>
            <a:r>
              <a:rPr sz="3200" b="1" spc="-5" dirty="0">
                <a:cs typeface="Carlito"/>
              </a:rPr>
              <a:t>Deduction </a:t>
            </a:r>
            <a:r>
              <a:rPr sz="3200" b="1" dirty="0">
                <a:cs typeface="Carlito"/>
              </a:rPr>
              <a:t>in </a:t>
            </a:r>
            <a:r>
              <a:rPr sz="3200" b="1" spc="-10" dirty="0">
                <a:cs typeface="Carlito"/>
              </a:rPr>
              <a:t>respect </a:t>
            </a:r>
            <a:r>
              <a:rPr sz="3200" b="1" dirty="0">
                <a:cs typeface="Carlito"/>
              </a:rPr>
              <a:t>of </a:t>
            </a:r>
            <a:r>
              <a:rPr sz="3200" b="1" i="1" spc="-15" dirty="0">
                <a:cs typeface="Carlito"/>
              </a:rPr>
              <a:t>Revenue  </a:t>
            </a:r>
            <a:r>
              <a:rPr sz="3200" i="1" spc="-5" dirty="0">
                <a:cs typeface="Carlito"/>
              </a:rPr>
              <a:t>Expenditure	</a:t>
            </a:r>
            <a:r>
              <a:rPr sz="3200" spc="-30" dirty="0">
                <a:cs typeface="Carlito"/>
              </a:rPr>
              <a:t>for </a:t>
            </a:r>
            <a:r>
              <a:rPr sz="3200" spc="-10" dirty="0">
                <a:cs typeface="Carlito"/>
              </a:rPr>
              <a:t>promoting </a:t>
            </a:r>
            <a:r>
              <a:rPr sz="3200" spc="-15" dirty="0">
                <a:cs typeface="Carlito"/>
              </a:rPr>
              <a:t>family </a:t>
            </a:r>
            <a:r>
              <a:rPr sz="3200" spc="-5" dirty="0">
                <a:cs typeface="Carlito"/>
              </a:rPr>
              <a:t>planning  amongst </a:t>
            </a:r>
            <a:r>
              <a:rPr sz="3200" dirty="0">
                <a:cs typeface="Carlito"/>
              </a:rPr>
              <a:t>its </a:t>
            </a:r>
            <a:r>
              <a:rPr sz="3200" spc="-5" dirty="0">
                <a:cs typeface="Carlito"/>
              </a:rPr>
              <a:t>employees </a:t>
            </a:r>
            <a:r>
              <a:rPr sz="3200" dirty="0">
                <a:cs typeface="Carlito"/>
              </a:rPr>
              <a:t>is </a:t>
            </a:r>
            <a:r>
              <a:rPr sz="3200" spc="-5" dirty="0">
                <a:cs typeface="Carlito"/>
              </a:rPr>
              <a:t>allowed</a:t>
            </a:r>
            <a:r>
              <a:rPr sz="3200" dirty="0">
                <a:cs typeface="Carlito"/>
              </a:rPr>
              <a:t> as</a:t>
            </a:r>
            <a:endParaRPr sz="3200">
              <a:cs typeface="Carlito"/>
            </a:endParaRPr>
          </a:p>
          <a:p>
            <a:pPr marL="355600" marR="5080">
              <a:lnSpc>
                <a:spcPct val="100000"/>
              </a:lnSpc>
              <a:spcBef>
                <a:spcPts val="5"/>
              </a:spcBef>
            </a:pPr>
            <a:r>
              <a:rPr sz="3200" spc="-5" dirty="0">
                <a:cs typeface="Carlito"/>
              </a:rPr>
              <a:t>deduction </a:t>
            </a:r>
            <a:r>
              <a:rPr sz="3200" dirty="0">
                <a:cs typeface="Carlito"/>
              </a:rPr>
              <a:t>and in </a:t>
            </a:r>
            <a:r>
              <a:rPr sz="3200" spc="-5" dirty="0">
                <a:cs typeface="Carlito"/>
              </a:rPr>
              <a:t>case </a:t>
            </a:r>
            <a:r>
              <a:rPr sz="3200" dirty="0">
                <a:cs typeface="Carlito"/>
              </a:rPr>
              <a:t>of </a:t>
            </a:r>
            <a:r>
              <a:rPr sz="3200" i="1" spc="-10" dirty="0">
                <a:cs typeface="Carlito"/>
              </a:rPr>
              <a:t>Capital expenditure </a:t>
            </a:r>
            <a:r>
              <a:rPr sz="3200" dirty="0">
                <a:cs typeface="Carlito"/>
              </a:rPr>
              <a:t>,  1/5 of </a:t>
            </a:r>
            <a:r>
              <a:rPr sz="3200" spc="-10" dirty="0">
                <a:cs typeface="Carlito"/>
              </a:rPr>
              <a:t>expenditure </a:t>
            </a:r>
            <a:r>
              <a:rPr sz="3200" spc="-5" dirty="0">
                <a:cs typeface="Carlito"/>
              </a:rPr>
              <a:t>incurred </a:t>
            </a:r>
            <a:r>
              <a:rPr sz="3200" dirty="0">
                <a:cs typeface="Carlito"/>
              </a:rPr>
              <a:t>is </a:t>
            </a:r>
            <a:r>
              <a:rPr sz="3200" spc="-5" dirty="0">
                <a:cs typeface="Carlito"/>
              </a:rPr>
              <a:t>allowed </a:t>
            </a:r>
            <a:r>
              <a:rPr sz="3200" dirty="0">
                <a:cs typeface="Carlito"/>
              </a:rPr>
              <a:t>as  </a:t>
            </a:r>
            <a:r>
              <a:rPr sz="3200" spc="-5" dirty="0">
                <a:cs typeface="Carlito"/>
              </a:rPr>
              <a:t>deduction </a:t>
            </a:r>
            <a:r>
              <a:rPr sz="3200" dirty="0">
                <a:cs typeface="Carlito"/>
              </a:rPr>
              <a:t>in 5 equal</a:t>
            </a:r>
            <a:r>
              <a:rPr sz="3200" spc="35" dirty="0">
                <a:cs typeface="Carlito"/>
              </a:rPr>
              <a:t> </a:t>
            </a:r>
            <a:r>
              <a:rPr sz="3200" spc="-10" dirty="0">
                <a:cs typeface="Carlito"/>
              </a:rPr>
              <a:t>installment.</a:t>
            </a:r>
            <a:endParaRPr sz="3200">
              <a:cs typeface="Carlito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4572" y="0"/>
            <a:ext cx="9153525" cy="1138555"/>
            <a:chOff x="-4572" y="0"/>
            <a:chExt cx="9153525" cy="1138555"/>
          </a:xfrm>
        </p:grpSpPr>
        <p:sp>
          <p:nvSpPr>
            <p:cNvPr id="3" name="object 3"/>
            <p:cNvSpPr/>
            <p:nvPr/>
          </p:nvSpPr>
          <p:spPr>
            <a:xfrm>
              <a:off x="0" y="1066800"/>
              <a:ext cx="9143999" cy="6705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9144000" cy="10668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9144000" cy="1066800"/>
            </a:xfrm>
            <a:custGeom>
              <a:avLst/>
              <a:gdLst/>
              <a:ahLst/>
              <a:cxnLst/>
              <a:rect l="l" t="t" r="r" b="b"/>
              <a:pathLst>
                <a:path w="9144000" h="1066800">
                  <a:moveTo>
                    <a:pt x="0" y="1066800"/>
                  </a:moveTo>
                  <a:lnTo>
                    <a:pt x="9144000" y="10668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066800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547241" y="284175"/>
            <a:ext cx="604710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/>
              <a:t>N. </a:t>
            </a:r>
            <a:r>
              <a:rPr sz="2800" spc="-5" dirty="0"/>
              <a:t>[ </a:t>
            </a:r>
            <a:r>
              <a:rPr sz="2800" spc="-10" dirty="0"/>
              <a:t>SECTION </a:t>
            </a:r>
            <a:r>
              <a:rPr sz="2800" spc="-5" dirty="0"/>
              <a:t>37 ] : GENERAL</a:t>
            </a:r>
            <a:r>
              <a:rPr sz="2800" spc="114" dirty="0"/>
              <a:t> </a:t>
            </a:r>
            <a:r>
              <a:rPr sz="2800" spc="-10" dirty="0"/>
              <a:t>DEDUCTION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83540" y="1395729"/>
            <a:ext cx="8437880" cy="4783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b="1" i="1" u="heavy" spc="-5" dirty="0">
                <a:uFill>
                  <a:solidFill>
                    <a:srgbClr val="000000"/>
                  </a:solidFill>
                </a:uFill>
                <a:cs typeface="Carlito"/>
              </a:rPr>
              <a:t>(i) Conditions</a:t>
            </a:r>
            <a:endParaRPr sz="2400">
              <a:cs typeface="Carlito"/>
            </a:endParaRPr>
          </a:p>
          <a:p>
            <a:pPr marL="355600" marR="311785" indent="-342900">
              <a:lnSpc>
                <a:spcPct val="80000"/>
              </a:lnSpc>
              <a:spcBef>
                <a:spcPts val="4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cs typeface="Carlito"/>
              </a:rPr>
              <a:t>This </a:t>
            </a:r>
            <a:r>
              <a:rPr sz="2000" dirty="0">
                <a:cs typeface="Carlito"/>
              </a:rPr>
              <a:t>is a </a:t>
            </a:r>
            <a:r>
              <a:rPr sz="2000" spc="-5" dirty="0">
                <a:cs typeface="Carlito"/>
              </a:rPr>
              <a:t>residuary </a:t>
            </a:r>
            <a:r>
              <a:rPr sz="2000" dirty="0">
                <a:cs typeface="Carlito"/>
              </a:rPr>
              <a:t>section. Hence this </a:t>
            </a:r>
            <a:r>
              <a:rPr sz="2000" spc="-5" dirty="0">
                <a:cs typeface="Carlito"/>
              </a:rPr>
              <a:t>section </a:t>
            </a:r>
            <a:r>
              <a:rPr sz="2000" spc="-15" dirty="0">
                <a:cs typeface="Carlito"/>
              </a:rPr>
              <a:t>covers </a:t>
            </a:r>
            <a:r>
              <a:rPr sz="2000" spc="-5" dirty="0">
                <a:cs typeface="Carlito"/>
              </a:rPr>
              <a:t>only </a:t>
            </a:r>
            <a:r>
              <a:rPr sz="2000" dirty="0">
                <a:cs typeface="Carlito"/>
              </a:rPr>
              <a:t>those </a:t>
            </a:r>
            <a:r>
              <a:rPr sz="2000" spc="-10" dirty="0">
                <a:cs typeface="Carlito"/>
              </a:rPr>
              <a:t>items </a:t>
            </a:r>
            <a:r>
              <a:rPr sz="2000" spc="-5" dirty="0">
                <a:cs typeface="Carlito"/>
              </a:rPr>
              <a:t>of  business </a:t>
            </a:r>
            <a:r>
              <a:rPr sz="2000" spc="-10" dirty="0">
                <a:cs typeface="Carlito"/>
              </a:rPr>
              <a:t>expenditure </a:t>
            </a:r>
            <a:r>
              <a:rPr sz="2000" spc="-5" dirty="0">
                <a:cs typeface="Carlito"/>
              </a:rPr>
              <a:t>which </a:t>
            </a:r>
            <a:r>
              <a:rPr sz="2000" spc="-10" dirty="0">
                <a:cs typeface="Carlito"/>
              </a:rPr>
              <a:t>are </a:t>
            </a:r>
            <a:r>
              <a:rPr sz="2000" spc="-5" dirty="0">
                <a:cs typeface="Carlito"/>
              </a:rPr>
              <a:t>not </a:t>
            </a:r>
            <a:r>
              <a:rPr sz="2000" spc="-10" dirty="0">
                <a:cs typeface="Carlito"/>
              </a:rPr>
              <a:t>covered </a:t>
            </a:r>
            <a:r>
              <a:rPr sz="2000" dirty="0">
                <a:cs typeface="Carlito"/>
              </a:rPr>
              <a:t>under section 30 </a:t>
            </a:r>
            <a:r>
              <a:rPr sz="2000" spc="-10" dirty="0">
                <a:cs typeface="Carlito"/>
              </a:rPr>
              <a:t>to </a:t>
            </a:r>
            <a:r>
              <a:rPr sz="2000" dirty="0">
                <a:cs typeface="Carlito"/>
              </a:rPr>
              <a:t>36. the  deductions </a:t>
            </a:r>
            <a:r>
              <a:rPr sz="2000" spc="-10" dirty="0">
                <a:cs typeface="Carlito"/>
              </a:rPr>
              <a:t>u/s </a:t>
            </a:r>
            <a:r>
              <a:rPr sz="2000" dirty="0">
                <a:cs typeface="Carlito"/>
              </a:rPr>
              <a:t>37 is </a:t>
            </a:r>
            <a:r>
              <a:rPr sz="2000" spc="-5" dirty="0">
                <a:cs typeface="Carlito"/>
              </a:rPr>
              <a:t>allowed </a:t>
            </a:r>
            <a:r>
              <a:rPr sz="2000" dirty="0">
                <a:cs typeface="Carlito"/>
              </a:rPr>
              <a:t>if </a:t>
            </a:r>
            <a:r>
              <a:rPr sz="2000" spc="-10" dirty="0">
                <a:cs typeface="Carlito"/>
              </a:rPr>
              <a:t>expenditure satisfies </a:t>
            </a:r>
            <a:r>
              <a:rPr sz="2000" dirty="0">
                <a:cs typeface="Carlito"/>
              </a:rPr>
              <a:t>all the </a:t>
            </a:r>
            <a:r>
              <a:rPr sz="2000" spc="-5" dirty="0">
                <a:cs typeface="Carlito"/>
              </a:rPr>
              <a:t>three conditions  mentioned below</a:t>
            </a:r>
            <a:r>
              <a:rPr sz="2000" spc="-15" dirty="0">
                <a:cs typeface="Carlito"/>
              </a:rPr>
              <a:t> </a:t>
            </a:r>
            <a:r>
              <a:rPr sz="2000" dirty="0">
                <a:cs typeface="Carlito"/>
              </a:rPr>
              <a:t>:</a:t>
            </a:r>
            <a:endParaRPr sz="2000">
              <a:cs typeface="Carlito"/>
            </a:endParaRPr>
          </a:p>
          <a:p>
            <a:pPr marL="355600" indent="-342900">
              <a:lnSpc>
                <a:spcPts val="216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cs typeface="Carlito"/>
              </a:rPr>
              <a:t>Expenditure </a:t>
            </a:r>
            <a:r>
              <a:rPr sz="2000" dirty="0">
                <a:cs typeface="Carlito"/>
              </a:rPr>
              <a:t>is </a:t>
            </a:r>
            <a:r>
              <a:rPr sz="2000" spc="-5" dirty="0">
                <a:cs typeface="Carlito"/>
              </a:rPr>
              <a:t>incurred </a:t>
            </a:r>
            <a:r>
              <a:rPr sz="2000" dirty="0">
                <a:cs typeface="Carlito"/>
              </a:rPr>
              <a:t>wholly and </a:t>
            </a:r>
            <a:r>
              <a:rPr sz="2000" spc="-15" dirty="0">
                <a:cs typeface="Carlito"/>
              </a:rPr>
              <a:t>exclusively for </a:t>
            </a:r>
            <a:r>
              <a:rPr sz="2000" dirty="0">
                <a:cs typeface="Carlito"/>
              </a:rPr>
              <a:t>the purpose </a:t>
            </a:r>
            <a:r>
              <a:rPr sz="2000" spc="-5" dirty="0">
                <a:cs typeface="Carlito"/>
              </a:rPr>
              <a:t>of </a:t>
            </a:r>
            <a:r>
              <a:rPr sz="2000" dirty="0">
                <a:cs typeface="Carlito"/>
              </a:rPr>
              <a:t>the</a:t>
            </a:r>
            <a:r>
              <a:rPr sz="2000" spc="30" dirty="0">
                <a:cs typeface="Carlito"/>
              </a:rPr>
              <a:t> </a:t>
            </a:r>
            <a:r>
              <a:rPr sz="2000" spc="-5" dirty="0">
                <a:cs typeface="Carlito"/>
              </a:rPr>
              <a:t>business.</a:t>
            </a:r>
            <a:endParaRPr sz="2000">
              <a:cs typeface="Carlito"/>
            </a:endParaRPr>
          </a:p>
          <a:p>
            <a:pPr marL="355600">
              <a:lnSpc>
                <a:spcPts val="1920"/>
              </a:lnSpc>
            </a:pPr>
            <a:r>
              <a:rPr sz="2000" spc="-5" dirty="0">
                <a:cs typeface="Carlito"/>
              </a:rPr>
              <a:t>The </a:t>
            </a:r>
            <a:r>
              <a:rPr sz="2000" spc="-15" dirty="0">
                <a:cs typeface="Carlito"/>
              </a:rPr>
              <a:t>word </a:t>
            </a:r>
            <a:r>
              <a:rPr sz="2000" spc="5" dirty="0">
                <a:cs typeface="Carlito"/>
              </a:rPr>
              <a:t>‘wholly’ </a:t>
            </a:r>
            <a:r>
              <a:rPr sz="2000" spc="-25" dirty="0">
                <a:cs typeface="Carlito"/>
              </a:rPr>
              <a:t>refers </a:t>
            </a:r>
            <a:r>
              <a:rPr sz="2000" spc="-15" dirty="0">
                <a:cs typeface="Carlito"/>
              </a:rPr>
              <a:t>to </a:t>
            </a:r>
            <a:r>
              <a:rPr sz="2000" dirty="0">
                <a:cs typeface="Carlito"/>
              </a:rPr>
              <a:t>the </a:t>
            </a:r>
            <a:r>
              <a:rPr sz="2000" spc="-5" dirty="0">
                <a:cs typeface="Carlito"/>
              </a:rPr>
              <a:t>quantum of </a:t>
            </a:r>
            <a:r>
              <a:rPr sz="2000" spc="-10" dirty="0">
                <a:cs typeface="Carlito"/>
              </a:rPr>
              <a:t>expenditure </a:t>
            </a:r>
            <a:r>
              <a:rPr sz="2000" dirty="0">
                <a:cs typeface="Carlito"/>
              </a:rPr>
              <a:t>and the</a:t>
            </a:r>
            <a:r>
              <a:rPr sz="2000" spc="10" dirty="0">
                <a:cs typeface="Carlito"/>
              </a:rPr>
              <a:t> </a:t>
            </a:r>
            <a:r>
              <a:rPr sz="2000" spc="-15" dirty="0">
                <a:cs typeface="Carlito"/>
              </a:rPr>
              <a:t>word</a:t>
            </a:r>
            <a:endParaRPr sz="2000">
              <a:cs typeface="Carlito"/>
            </a:endParaRPr>
          </a:p>
          <a:p>
            <a:pPr marL="355600" marR="311785">
              <a:lnSpc>
                <a:spcPct val="80000"/>
              </a:lnSpc>
              <a:spcBef>
                <a:spcPts val="240"/>
              </a:spcBef>
            </a:pPr>
            <a:r>
              <a:rPr sz="2000" spc="-15" dirty="0">
                <a:cs typeface="Carlito"/>
              </a:rPr>
              <a:t>‘exclusively’ </a:t>
            </a:r>
            <a:r>
              <a:rPr sz="2000" spc="-25" dirty="0">
                <a:cs typeface="Carlito"/>
              </a:rPr>
              <a:t>refers </a:t>
            </a:r>
            <a:r>
              <a:rPr sz="2000" spc="-15" dirty="0">
                <a:cs typeface="Carlito"/>
              </a:rPr>
              <a:t>to </a:t>
            </a:r>
            <a:r>
              <a:rPr sz="2000" dirty="0">
                <a:cs typeface="Carlito"/>
              </a:rPr>
              <a:t>the </a:t>
            </a:r>
            <a:r>
              <a:rPr sz="2000" spc="-5" dirty="0">
                <a:cs typeface="Carlito"/>
              </a:rPr>
              <a:t>motive, object or </a:t>
            </a:r>
            <a:r>
              <a:rPr sz="2000" dirty="0">
                <a:cs typeface="Carlito"/>
              </a:rPr>
              <a:t>purpose </a:t>
            </a:r>
            <a:r>
              <a:rPr sz="2000" spc="-5" dirty="0">
                <a:cs typeface="Carlito"/>
              </a:rPr>
              <a:t>of </a:t>
            </a:r>
            <a:r>
              <a:rPr sz="2000" dirty="0">
                <a:cs typeface="Carlito"/>
              </a:rPr>
              <a:t>the </a:t>
            </a:r>
            <a:r>
              <a:rPr sz="2000" spc="-10" dirty="0">
                <a:cs typeface="Carlito"/>
              </a:rPr>
              <a:t>expenditure. </a:t>
            </a:r>
            <a:r>
              <a:rPr sz="2000" spc="-5" dirty="0">
                <a:cs typeface="Carlito"/>
              </a:rPr>
              <a:t>The  </a:t>
            </a:r>
            <a:r>
              <a:rPr sz="2000" spc="-10" dirty="0">
                <a:cs typeface="Carlito"/>
              </a:rPr>
              <a:t>expression </a:t>
            </a:r>
            <a:r>
              <a:rPr sz="2000" dirty="0">
                <a:cs typeface="Carlito"/>
              </a:rPr>
              <a:t>‘ </a:t>
            </a:r>
            <a:r>
              <a:rPr sz="2000" spc="-15" dirty="0">
                <a:cs typeface="Carlito"/>
              </a:rPr>
              <a:t>for </a:t>
            </a:r>
            <a:r>
              <a:rPr sz="2000" dirty="0">
                <a:cs typeface="Carlito"/>
              </a:rPr>
              <a:t>the purpose of the </a:t>
            </a:r>
            <a:r>
              <a:rPr sz="2000" spc="-5" dirty="0">
                <a:cs typeface="Carlito"/>
              </a:rPr>
              <a:t>business’ </a:t>
            </a:r>
            <a:r>
              <a:rPr sz="2000" dirty="0">
                <a:cs typeface="Carlito"/>
              </a:rPr>
              <a:t>is </a:t>
            </a:r>
            <a:r>
              <a:rPr sz="2000" spc="-5" dirty="0">
                <a:cs typeface="Carlito"/>
              </a:rPr>
              <a:t>essentially </a:t>
            </a:r>
            <a:r>
              <a:rPr sz="2000" dirty="0">
                <a:cs typeface="Carlito"/>
              </a:rPr>
              <a:t>wider than the  </a:t>
            </a:r>
            <a:r>
              <a:rPr sz="2000" spc="-10" dirty="0">
                <a:cs typeface="Carlito"/>
              </a:rPr>
              <a:t>expression </a:t>
            </a:r>
            <a:r>
              <a:rPr sz="2000" dirty="0">
                <a:cs typeface="Carlito"/>
              </a:rPr>
              <a:t>‘ </a:t>
            </a:r>
            <a:r>
              <a:rPr sz="2000" spc="-20" dirty="0">
                <a:cs typeface="Carlito"/>
              </a:rPr>
              <a:t>for </a:t>
            </a:r>
            <a:r>
              <a:rPr sz="2000" dirty="0">
                <a:cs typeface="Carlito"/>
              </a:rPr>
              <a:t>the </a:t>
            </a:r>
            <a:r>
              <a:rPr sz="2000" spc="-5" dirty="0">
                <a:cs typeface="Carlito"/>
              </a:rPr>
              <a:t>purpose of earning </a:t>
            </a:r>
            <a:r>
              <a:rPr sz="2000" spc="-30" dirty="0">
                <a:cs typeface="Carlito"/>
              </a:rPr>
              <a:t>profits’.</a:t>
            </a:r>
            <a:endParaRPr sz="2000">
              <a:cs typeface="Carlito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cs typeface="Carlito"/>
              </a:rPr>
              <a:t>Such </a:t>
            </a:r>
            <a:r>
              <a:rPr sz="2000" spc="-5" dirty="0">
                <a:cs typeface="Carlito"/>
              </a:rPr>
              <a:t>Expenditure </a:t>
            </a:r>
            <a:r>
              <a:rPr sz="2000" dirty="0">
                <a:cs typeface="Carlito"/>
              </a:rPr>
              <a:t>is not in the </a:t>
            </a:r>
            <a:r>
              <a:rPr sz="2000" spc="-10" dirty="0">
                <a:cs typeface="Carlito"/>
              </a:rPr>
              <a:t>nature </a:t>
            </a:r>
            <a:r>
              <a:rPr sz="2000" spc="-5" dirty="0">
                <a:cs typeface="Carlito"/>
              </a:rPr>
              <a:t>of </a:t>
            </a:r>
            <a:r>
              <a:rPr sz="2000" spc="-10" dirty="0">
                <a:cs typeface="Carlito"/>
              </a:rPr>
              <a:t>personal</a:t>
            </a:r>
            <a:r>
              <a:rPr sz="2000" spc="-45" dirty="0">
                <a:cs typeface="Carlito"/>
              </a:rPr>
              <a:t> </a:t>
            </a:r>
            <a:r>
              <a:rPr sz="2000" spc="-10" dirty="0">
                <a:cs typeface="Carlito"/>
              </a:rPr>
              <a:t>expenditure.</a:t>
            </a:r>
            <a:endParaRPr sz="2000">
              <a:cs typeface="Carlito"/>
            </a:endParaRPr>
          </a:p>
          <a:p>
            <a:pPr marL="355600" marR="6350" indent="-342900">
              <a:lnSpc>
                <a:spcPct val="8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cs typeface="Carlito"/>
              </a:rPr>
              <a:t>Such </a:t>
            </a:r>
            <a:r>
              <a:rPr sz="2000" spc="-10" dirty="0">
                <a:cs typeface="Carlito"/>
              </a:rPr>
              <a:t>expenditure </a:t>
            </a:r>
            <a:r>
              <a:rPr sz="2000" dirty="0">
                <a:cs typeface="Carlito"/>
              </a:rPr>
              <a:t>is </a:t>
            </a:r>
            <a:r>
              <a:rPr sz="2000" spc="-5" dirty="0">
                <a:cs typeface="Carlito"/>
              </a:rPr>
              <a:t>not of Capital in </a:t>
            </a:r>
            <a:r>
              <a:rPr sz="2000" spc="-10" dirty="0">
                <a:cs typeface="Carlito"/>
              </a:rPr>
              <a:t>nature </a:t>
            </a:r>
            <a:r>
              <a:rPr sz="2000" dirty="0">
                <a:cs typeface="Carlito"/>
              </a:rPr>
              <a:t>i.e. </a:t>
            </a:r>
            <a:r>
              <a:rPr sz="2000" spc="-10" dirty="0">
                <a:cs typeface="Carlito"/>
              </a:rPr>
              <a:t>expenses </a:t>
            </a:r>
            <a:r>
              <a:rPr sz="2000" spc="-5" dirty="0">
                <a:cs typeface="Carlito"/>
              </a:rPr>
              <a:t>should be of </a:t>
            </a:r>
            <a:r>
              <a:rPr sz="2000" spc="-10" dirty="0">
                <a:cs typeface="Carlito"/>
              </a:rPr>
              <a:t>revenue  </a:t>
            </a:r>
            <a:r>
              <a:rPr sz="2000" dirty="0">
                <a:cs typeface="Carlito"/>
              </a:rPr>
              <a:t>in </a:t>
            </a:r>
            <a:r>
              <a:rPr sz="2000" spc="-10" dirty="0">
                <a:cs typeface="Carlito"/>
              </a:rPr>
              <a:t>nature. </a:t>
            </a:r>
            <a:r>
              <a:rPr sz="2000" spc="-5" dirty="0">
                <a:cs typeface="Carlito"/>
              </a:rPr>
              <a:t>The </a:t>
            </a:r>
            <a:r>
              <a:rPr sz="2000" spc="-15" dirty="0">
                <a:cs typeface="Carlito"/>
              </a:rPr>
              <a:t>word </a:t>
            </a:r>
            <a:r>
              <a:rPr sz="2000" spc="-5" dirty="0">
                <a:cs typeface="Carlito"/>
              </a:rPr>
              <a:t>“Capital” connotes </a:t>
            </a:r>
            <a:r>
              <a:rPr sz="2000" dirty="0">
                <a:cs typeface="Carlito"/>
              </a:rPr>
              <a:t>permanency and</a:t>
            </a:r>
            <a:r>
              <a:rPr sz="2000" spc="-35" dirty="0">
                <a:cs typeface="Carlito"/>
              </a:rPr>
              <a:t> </a:t>
            </a:r>
            <a:r>
              <a:rPr sz="2000" spc="-5" dirty="0">
                <a:cs typeface="Carlito"/>
              </a:rPr>
              <a:t>“Capital</a:t>
            </a:r>
            <a:endParaRPr sz="2000">
              <a:cs typeface="Carlito"/>
            </a:endParaRPr>
          </a:p>
          <a:p>
            <a:pPr marL="355600">
              <a:lnSpc>
                <a:spcPts val="1680"/>
              </a:lnSpc>
            </a:pPr>
            <a:r>
              <a:rPr sz="2000" spc="-5" dirty="0">
                <a:cs typeface="Carlito"/>
              </a:rPr>
              <a:t>Expenditure” </a:t>
            </a:r>
            <a:r>
              <a:rPr sz="2000" dirty="0">
                <a:cs typeface="Carlito"/>
              </a:rPr>
              <a:t>is , </a:t>
            </a:r>
            <a:r>
              <a:rPr sz="2000" spc="-15" dirty="0">
                <a:cs typeface="Carlito"/>
              </a:rPr>
              <a:t>therefore, </a:t>
            </a:r>
            <a:r>
              <a:rPr sz="2000" dirty="0">
                <a:cs typeface="Carlito"/>
              </a:rPr>
              <a:t>closely akin </a:t>
            </a:r>
            <a:r>
              <a:rPr sz="2000" spc="-10" dirty="0">
                <a:cs typeface="Carlito"/>
              </a:rPr>
              <a:t>to </a:t>
            </a:r>
            <a:r>
              <a:rPr sz="2000" dirty="0">
                <a:cs typeface="Carlito"/>
              </a:rPr>
              <a:t>the </a:t>
            </a:r>
            <a:r>
              <a:rPr sz="2000" spc="-5" dirty="0">
                <a:cs typeface="Carlito"/>
              </a:rPr>
              <a:t>concept of securing</a:t>
            </a:r>
            <a:r>
              <a:rPr sz="2000" dirty="0">
                <a:cs typeface="Carlito"/>
              </a:rPr>
              <a:t> something,</a:t>
            </a:r>
            <a:endParaRPr sz="2000">
              <a:cs typeface="Carlito"/>
            </a:endParaRPr>
          </a:p>
          <a:p>
            <a:pPr marL="355600" marR="66675">
              <a:lnSpc>
                <a:spcPct val="80000"/>
              </a:lnSpc>
              <a:spcBef>
                <a:spcPts val="240"/>
              </a:spcBef>
            </a:pPr>
            <a:r>
              <a:rPr sz="2000" spc="-5" dirty="0">
                <a:cs typeface="Carlito"/>
              </a:rPr>
              <a:t>tangible </a:t>
            </a:r>
            <a:r>
              <a:rPr sz="2000" dirty="0">
                <a:cs typeface="Carlito"/>
              </a:rPr>
              <a:t>or </a:t>
            </a:r>
            <a:r>
              <a:rPr sz="2000" spc="-5" dirty="0">
                <a:cs typeface="Carlito"/>
              </a:rPr>
              <a:t>intangible </a:t>
            </a:r>
            <a:r>
              <a:rPr sz="2000" spc="-10" dirty="0">
                <a:cs typeface="Carlito"/>
              </a:rPr>
              <a:t>property </a:t>
            </a:r>
            <a:r>
              <a:rPr sz="2000" dirty="0">
                <a:cs typeface="Carlito"/>
              </a:rPr>
              <a:t>, or </a:t>
            </a:r>
            <a:r>
              <a:rPr sz="2000" spc="-5" dirty="0">
                <a:cs typeface="Carlito"/>
              </a:rPr>
              <a:t>corporeal </a:t>
            </a:r>
            <a:r>
              <a:rPr sz="2000" dirty="0">
                <a:cs typeface="Carlito"/>
              </a:rPr>
              <a:t>or </a:t>
            </a:r>
            <a:r>
              <a:rPr sz="2000" spc="-5" dirty="0">
                <a:cs typeface="Carlito"/>
              </a:rPr>
              <a:t>incorporeal right, </a:t>
            </a:r>
            <a:r>
              <a:rPr sz="2000" dirty="0">
                <a:cs typeface="Carlito"/>
              </a:rPr>
              <a:t>so </a:t>
            </a:r>
            <a:r>
              <a:rPr sz="2000" spc="-5" dirty="0">
                <a:cs typeface="Carlito"/>
              </a:rPr>
              <a:t>that </a:t>
            </a:r>
            <a:r>
              <a:rPr sz="2000" dirty="0">
                <a:cs typeface="Carlito"/>
              </a:rPr>
              <a:t>they  </a:t>
            </a:r>
            <a:r>
              <a:rPr sz="2000" spc="-5" dirty="0">
                <a:cs typeface="Carlito"/>
              </a:rPr>
              <a:t>could be of </a:t>
            </a:r>
            <a:r>
              <a:rPr sz="2000" dirty="0">
                <a:cs typeface="Carlito"/>
              </a:rPr>
              <a:t>a </a:t>
            </a:r>
            <a:r>
              <a:rPr sz="2000" spc="-5" dirty="0">
                <a:cs typeface="Carlito"/>
              </a:rPr>
              <a:t>lasting or </a:t>
            </a:r>
            <a:r>
              <a:rPr sz="2000" dirty="0">
                <a:cs typeface="Carlito"/>
              </a:rPr>
              <a:t>enduring </a:t>
            </a:r>
            <a:r>
              <a:rPr sz="2000" spc="-5" dirty="0">
                <a:cs typeface="Carlito"/>
              </a:rPr>
              <a:t>benefit </a:t>
            </a:r>
            <a:r>
              <a:rPr sz="2000" spc="-15" dirty="0">
                <a:cs typeface="Carlito"/>
              </a:rPr>
              <a:t>to </a:t>
            </a:r>
            <a:r>
              <a:rPr sz="2000" dirty="0">
                <a:cs typeface="Carlito"/>
              </a:rPr>
              <a:t>the </a:t>
            </a:r>
            <a:r>
              <a:rPr sz="2000" spc="-5" dirty="0">
                <a:cs typeface="Carlito"/>
              </a:rPr>
              <a:t>enterprise </a:t>
            </a:r>
            <a:r>
              <a:rPr sz="2000" dirty="0">
                <a:cs typeface="Carlito"/>
              </a:rPr>
              <a:t>in </a:t>
            </a:r>
            <a:r>
              <a:rPr sz="2000" spc="-5" dirty="0">
                <a:cs typeface="Carlito"/>
              </a:rPr>
              <a:t>issue. </a:t>
            </a:r>
            <a:r>
              <a:rPr sz="2000" spc="-10" dirty="0">
                <a:cs typeface="Carlito"/>
              </a:rPr>
              <a:t>Revenue  expenditure, </a:t>
            </a:r>
            <a:r>
              <a:rPr sz="2000" spc="-5" dirty="0">
                <a:cs typeface="Carlito"/>
              </a:rPr>
              <a:t>on </a:t>
            </a:r>
            <a:r>
              <a:rPr sz="2000" dirty="0">
                <a:cs typeface="Carlito"/>
              </a:rPr>
              <a:t>the </a:t>
            </a:r>
            <a:r>
              <a:rPr sz="2000" spc="-5" dirty="0">
                <a:cs typeface="Carlito"/>
              </a:rPr>
              <a:t>other hand, </a:t>
            </a:r>
            <a:r>
              <a:rPr sz="2000" dirty="0">
                <a:cs typeface="Carlito"/>
              </a:rPr>
              <a:t>is </a:t>
            </a:r>
            <a:r>
              <a:rPr sz="2000" spc="-10" dirty="0">
                <a:cs typeface="Carlito"/>
              </a:rPr>
              <a:t>operational </a:t>
            </a:r>
            <a:r>
              <a:rPr sz="2000" spc="-5" dirty="0">
                <a:cs typeface="Carlito"/>
              </a:rPr>
              <a:t>in </a:t>
            </a:r>
            <a:r>
              <a:rPr sz="2000" dirty="0">
                <a:cs typeface="Carlito"/>
              </a:rPr>
              <a:t>its </a:t>
            </a:r>
            <a:r>
              <a:rPr sz="2000" spc="-10" dirty="0">
                <a:cs typeface="Carlito"/>
              </a:rPr>
              <a:t>perspective </a:t>
            </a:r>
            <a:r>
              <a:rPr sz="2000" dirty="0">
                <a:cs typeface="Carlito"/>
              </a:rPr>
              <a:t>and </a:t>
            </a:r>
            <a:r>
              <a:rPr sz="2000" spc="-5" dirty="0">
                <a:cs typeface="Carlito"/>
              </a:rPr>
              <a:t>solely  intended </a:t>
            </a:r>
            <a:r>
              <a:rPr sz="2000" spc="-15" dirty="0">
                <a:cs typeface="Carlito"/>
              </a:rPr>
              <a:t>for </a:t>
            </a:r>
            <a:r>
              <a:rPr sz="2000" dirty="0">
                <a:cs typeface="Carlito"/>
              </a:rPr>
              <a:t>the </a:t>
            </a:r>
            <a:r>
              <a:rPr sz="2000" spc="-5" dirty="0">
                <a:cs typeface="Carlito"/>
              </a:rPr>
              <a:t>furtherance of </a:t>
            </a:r>
            <a:r>
              <a:rPr sz="2000" dirty="0">
                <a:cs typeface="Carlito"/>
              </a:rPr>
              <a:t>the</a:t>
            </a:r>
            <a:r>
              <a:rPr sz="2000" spc="-15" dirty="0">
                <a:cs typeface="Carlito"/>
              </a:rPr>
              <a:t> </a:t>
            </a:r>
            <a:r>
              <a:rPr sz="2000" spc="-5" dirty="0">
                <a:cs typeface="Carlito"/>
              </a:rPr>
              <a:t>enterprise.</a:t>
            </a:r>
            <a:endParaRPr sz="2000">
              <a:cs typeface="Carlit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010" y="246888"/>
            <a:ext cx="9124989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274320"/>
            <a:ext cx="9144000" cy="1274445"/>
            <a:chOff x="0" y="274320"/>
            <a:chExt cx="9144000" cy="1274445"/>
          </a:xfrm>
        </p:grpSpPr>
        <p:sp>
          <p:nvSpPr>
            <p:cNvPr id="4" name="object 4"/>
            <p:cNvSpPr/>
            <p:nvPr/>
          </p:nvSpPr>
          <p:spPr>
            <a:xfrm>
              <a:off x="367284" y="1417320"/>
              <a:ext cx="8406384" cy="13106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274320"/>
              <a:ext cx="9144000" cy="114300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0" y="274320"/>
            <a:ext cx="9144000" cy="861774"/>
          </a:xfrm>
          <a:prstGeom prst="rect">
            <a:avLst/>
          </a:prstGeom>
          <a:ln w="9144">
            <a:solidFill>
              <a:srgbClr val="497DBA"/>
            </a:solidFill>
          </a:ln>
        </p:spPr>
        <p:txBody>
          <a:bodyPr vert="horz" wrap="square" lIns="0" tIns="121920" rIns="0" bIns="0" rtlCol="0">
            <a:spAutoFit/>
          </a:bodyPr>
          <a:lstStyle/>
          <a:p>
            <a:pPr marL="623570" marR="617220" indent="358140">
              <a:lnSpc>
                <a:spcPct val="100000"/>
              </a:lnSpc>
              <a:spcBef>
                <a:spcPts val="960"/>
              </a:spcBef>
            </a:pPr>
            <a:r>
              <a:rPr sz="2400" i="1" spc="-15" dirty="0">
                <a:latin typeface="+mn-lt"/>
                <a:cs typeface="Carlito"/>
              </a:rPr>
              <a:t>Following </a:t>
            </a:r>
            <a:r>
              <a:rPr sz="2400" i="1" spc="-5" dirty="0">
                <a:latin typeface="+mn-lt"/>
                <a:cs typeface="Carlito"/>
              </a:rPr>
              <a:t>Expenditures </a:t>
            </a:r>
            <a:r>
              <a:rPr sz="2400" i="1" spc="-10" dirty="0">
                <a:latin typeface="+mn-lt"/>
                <a:cs typeface="Carlito"/>
              </a:rPr>
              <a:t>were held </a:t>
            </a:r>
            <a:r>
              <a:rPr sz="2400" i="1" spc="-15" dirty="0">
                <a:latin typeface="+mn-lt"/>
                <a:cs typeface="Carlito"/>
              </a:rPr>
              <a:t>to </a:t>
            </a:r>
            <a:r>
              <a:rPr sz="2400" i="1" spc="-5" dirty="0">
                <a:latin typeface="+mn-lt"/>
                <a:cs typeface="Carlito"/>
              </a:rPr>
              <a:t>be incurred  wholly and </a:t>
            </a:r>
            <a:r>
              <a:rPr sz="2400" i="1" spc="-15" dirty="0">
                <a:latin typeface="+mn-lt"/>
                <a:cs typeface="Carlito"/>
              </a:rPr>
              <a:t>exclusively for </a:t>
            </a:r>
            <a:r>
              <a:rPr sz="2400" i="1" spc="-5" dirty="0">
                <a:latin typeface="+mn-lt"/>
                <a:cs typeface="Carlito"/>
              </a:rPr>
              <a:t>the purpose of the</a:t>
            </a:r>
            <a:r>
              <a:rPr sz="2400" i="1" spc="80" dirty="0">
                <a:latin typeface="+mn-lt"/>
                <a:cs typeface="Carlito"/>
              </a:rPr>
              <a:t> </a:t>
            </a:r>
            <a:r>
              <a:rPr sz="2400" i="1" spc="-5" dirty="0">
                <a:latin typeface="+mn-lt"/>
                <a:cs typeface="Carlito"/>
              </a:rPr>
              <a:t>Business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35940" y="1545081"/>
            <a:ext cx="7872730" cy="3988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10" dirty="0">
                <a:cs typeface="Carlito"/>
              </a:rPr>
              <a:t>Official </a:t>
            </a:r>
            <a:r>
              <a:rPr sz="2500" spc="-5" dirty="0">
                <a:cs typeface="Carlito"/>
              </a:rPr>
              <a:t>or </a:t>
            </a:r>
            <a:r>
              <a:rPr sz="2500" spc="-10" dirty="0">
                <a:cs typeface="Carlito"/>
              </a:rPr>
              <a:t>Administrative</a:t>
            </a:r>
            <a:r>
              <a:rPr sz="2500" spc="30" dirty="0">
                <a:cs typeface="Carlito"/>
              </a:rPr>
              <a:t> </a:t>
            </a:r>
            <a:r>
              <a:rPr sz="2500" spc="-5" dirty="0">
                <a:cs typeface="Carlito"/>
              </a:rPr>
              <a:t>Expenses</a:t>
            </a:r>
            <a:endParaRPr sz="2500">
              <a:cs typeface="Carlito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5" dirty="0">
                <a:cs typeface="Carlito"/>
              </a:rPr>
              <a:t>Audit or </a:t>
            </a:r>
            <a:r>
              <a:rPr sz="2500" spc="-15" dirty="0">
                <a:cs typeface="Carlito"/>
              </a:rPr>
              <a:t>Legal</a:t>
            </a:r>
            <a:r>
              <a:rPr sz="2500" spc="10" dirty="0">
                <a:cs typeface="Carlito"/>
              </a:rPr>
              <a:t> </a:t>
            </a:r>
            <a:r>
              <a:rPr sz="2500" spc="-10" dirty="0">
                <a:cs typeface="Carlito"/>
              </a:rPr>
              <a:t>Fees</a:t>
            </a:r>
            <a:endParaRPr sz="2500">
              <a:cs typeface="Carlito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5" dirty="0">
                <a:cs typeface="Carlito"/>
              </a:rPr>
              <a:t>Advertising Expenses, </a:t>
            </a:r>
            <a:r>
              <a:rPr sz="2500" spc="-30" dirty="0">
                <a:cs typeface="Carlito"/>
              </a:rPr>
              <a:t>Traveling </a:t>
            </a:r>
            <a:r>
              <a:rPr sz="2500" spc="-5" dirty="0">
                <a:cs typeface="Carlito"/>
              </a:rPr>
              <a:t>or </a:t>
            </a:r>
            <a:r>
              <a:rPr sz="2500" spc="-15" dirty="0">
                <a:cs typeface="Carlito"/>
              </a:rPr>
              <a:t>Conveyance</a:t>
            </a:r>
            <a:r>
              <a:rPr sz="2500" spc="55" dirty="0">
                <a:cs typeface="Carlito"/>
              </a:rPr>
              <a:t> </a:t>
            </a:r>
            <a:r>
              <a:rPr sz="2500" spc="-5" dirty="0">
                <a:cs typeface="Carlito"/>
              </a:rPr>
              <a:t>Expenses</a:t>
            </a:r>
            <a:endParaRPr sz="2500">
              <a:cs typeface="Carlito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15" dirty="0">
                <a:cs typeface="Carlito"/>
              </a:rPr>
              <a:t>Entertainment</a:t>
            </a:r>
            <a:r>
              <a:rPr sz="2500" spc="15" dirty="0">
                <a:cs typeface="Carlito"/>
              </a:rPr>
              <a:t> </a:t>
            </a:r>
            <a:r>
              <a:rPr sz="2500" spc="-5" dirty="0">
                <a:cs typeface="Carlito"/>
              </a:rPr>
              <a:t>Expenses</a:t>
            </a:r>
            <a:endParaRPr sz="2500">
              <a:cs typeface="Carlito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15" dirty="0">
                <a:cs typeface="Carlito"/>
              </a:rPr>
              <a:t>Interest </a:t>
            </a:r>
            <a:r>
              <a:rPr sz="2500" spc="-5" dirty="0">
                <a:cs typeface="Carlito"/>
              </a:rPr>
              <a:t>paid </a:t>
            </a:r>
            <a:r>
              <a:rPr sz="2500" spc="-25" dirty="0">
                <a:cs typeface="Carlito"/>
              </a:rPr>
              <a:t>for </a:t>
            </a:r>
            <a:r>
              <a:rPr sz="2500" spc="-15" dirty="0">
                <a:cs typeface="Carlito"/>
              </a:rPr>
              <a:t>overdraft</a:t>
            </a:r>
            <a:r>
              <a:rPr sz="2500" spc="30" dirty="0">
                <a:cs typeface="Carlito"/>
              </a:rPr>
              <a:t> </a:t>
            </a:r>
            <a:r>
              <a:rPr sz="2500" spc="-10" dirty="0">
                <a:cs typeface="Carlito"/>
              </a:rPr>
              <a:t>facility</a:t>
            </a:r>
            <a:endParaRPr sz="2500">
              <a:cs typeface="Carlito"/>
            </a:endParaRPr>
          </a:p>
          <a:p>
            <a:pPr marL="355600" marR="386715" indent="-342900">
              <a:lnSpc>
                <a:spcPts val="240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10" dirty="0">
                <a:cs typeface="Carlito"/>
              </a:rPr>
              <a:t>Remuneration </a:t>
            </a:r>
            <a:r>
              <a:rPr sz="2500" spc="-15" dirty="0">
                <a:cs typeface="Carlito"/>
              </a:rPr>
              <a:t>payable to </a:t>
            </a:r>
            <a:r>
              <a:rPr sz="2500" spc="-10" dirty="0">
                <a:cs typeface="Carlito"/>
              </a:rPr>
              <a:t>employees </a:t>
            </a:r>
            <a:r>
              <a:rPr sz="2500" spc="-5" dirty="0">
                <a:cs typeface="Carlito"/>
              </a:rPr>
              <a:t>or other </a:t>
            </a:r>
            <a:r>
              <a:rPr sz="2500" spc="-10" dirty="0">
                <a:cs typeface="Carlito"/>
              </a:rPr>
              <a:t>expenses  </a:t>
            </a:r>
            <a:r>
              <a:rPr sz="2500" spc="-5" dirty="0">
                <a:cs typeface="Carlito"/>
              </a:rPr>
              <a:t>incurred </a:t>
            </a:r>
            <a:r>
              <a:rPr sz="2500" spc="-25" dirty="0">
                <a:cs typeface="Carlito"/>
              </a:rPr>
              <a:t>for </a:t>
            </a:r>
            <a:r>
              <a:rPr sz="2500" spc="-5" dirty="0">
                <a:cs typeface="Carlito"/>
              </a:rPr>
              <a:t>the </a:t>
            </a:r>
            <a:r>
              <a:rPr sz="2500" spc="-10" dirty="0">
                <a:cs typeface="Carlito"/>
              </a:rPr>
              <a:t>benefit </a:t>
            </a:r>
            <a:r>
              <a:rPr sz="2500" spc="-5" dirty="0">
                <a:cs typeface="Carlito"/>
              </a:rPr>
              <a:t>of</a:t>
            </a:r>
            <a:r>
              <a:rPr sz="2500" spc="75" dirty="0">
                <a:cs typeface="Carlito"/>
              </a:rPr>
              <a:t> </a:t>
            </a:r>
            <a:r>
              <a:rPr sz="2500" spc="-10" dirty="0">
                <a:cs typeface="Carlito"/>
              </a:rPr>
              <a:t>employees.</a:t>
            </a:r>
            <a:endParaRPr sz="2500"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5" dirty="0">
                <a:cs typeface="Carlito"/>
              </a:rPr>
              <a:t>Diwali</a:t>
            </a:r>
            <a:r>
              <a:rPr sz="2500" spc="-15" dirty="0">
                <a:cs typeface="Carlito"/>
              </a:rPr>
              <a:t> </a:t>
            </a:r>
            <a:r>
              <a:rPr sz="2500" spc="-5" dirty="0">
                <a:cs typeface="Carlito"/>
              </a:rPr>
              <a:t>Expenses</a:t>
            </a:r>
            <a:endParaRPr sz="2500">
              <a:cs typeface="Carlito"/>
            </a:endParaRPr>
          </a:p>
          <a:p>
            <a:pPr marL="355600" marR="5080" indent="-342900">
              <a:lnSpc>
                <a:spcPct val="800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15" dirty="0">
                <a:cs typeface="Carlito"/>
              </a:rPr>
              <a:t>Interest </a:t>
            </a:r>
            <a:r>
              <a:rPr sz="2500" spc="-5" dirty="0">
                <a:cs typeface="Carlito"/>
              </a:rPr>
              <a:t>paid on </a:t>
            </a:r>
            <a:r>
              <a:rPr sz="2500" spc="-15" dirty="0">
                <a:cs typeface="Carlito"/>
              </a:rPr>
              <a:t>payment </a:t>
            </a:r>
            <a:r>
              <a:rPr sz="2500" spc="-5" dirty="0">
                <a:cs typeface="Carlito"/>
              </a:rPr>
              <a:t>of dividend is </a:t>
            </a:r>
            <a:r>
              <a:rPr sz="2500" spc="-10" dirty="0">
                <a:cs typeface="Carlito"/>
              </a:rPr>
              <a:t>allowed </a:t>
            </a:r>
            <a:r>
              <a:rPr sz="2500" spc="-5" dirty="0">
                <a:cs typeface="Carlito"/>
              </a:rPr>
              <a:t>as  deduction. </a:t>
            </a:r>
            <a:r>
              <a:rPr sz="2500" spc="-10" dirty="0">
                <a:cs typeface="Carlito"/>
              </a:rPr>
              <a:t>(</a:t>
            </a:r>
            <a:r>
              <a:rPr sz="2500" i="1" spc="-10" dirty="0">
                <a:cs typeface="Carlito"/>
              </a:rPr>
              <a:t>However </a:t>
            </a:r>
            <a:r>
              <a:rPr sz="2500" i="1" spc="-15" dirty="0">
                <a:cs typeface="Carlito"/>
              </a:rPr>
              <a:t>interest </a:t>
            </a:r>
            <a:r>
              <a:rPr sz="2500" i="1" spc="-5" dirty="0">
                <a:cs typeface="Carlito"/>
              </a:rPr>
              <a:t>on </a:t>
            </a:r>
            <a:r>
              <a:rPr sz="2500" i="1" spc="-10" dirty="0">
                <a:cs typeface="Carlito"/>
              </a:rPr>
              <a:t>payment </a:t>
            </a:r>
            <a:r>
              <a:rPr sz="2500" i="1" spc="-5" dirty="0">
                <a:cs typeface="Carlito"/>
              </a:rPr>
              <a:t>of </a:t>
            </a:r>
            <a:r>
              <a:rPr sz="2500" i="1" spc="-10" dirty="0">
                <a:cs typeface="Carlito"/>
              </a:rPr>
              <a:t>income </a:t>
            </a:r>
            <a:r>
              <a:rPr sz="2500" i="1" spc="-15" dirty="0">
                <a:cs typeface="Carlito"/>
              </a:rPr>
              <a:t>tax </a:t>
            </a:r>
            <a:r>
              <a:rPr sz="2500" i="1" spc="-10" dirty="0">
                <a:cs typeface="Carlito"/>
              </a:rPr>
              <a:t>or  </a:t>
            </a:r>
            <a:r>
              <a:rPr sz="2500" i="1" spc="-5" dirty="0">
                <a:cs typeface="Carlito"/>
              </a:rPr>
              <a:t>other personal liability is not </a:t>
            </a:r>
            <a:r>
              <a:rPr sz="2500" i="1" spc="-10" dirty="0">
                <a:cs typeface="Carlito"/>
              </a:rPr>
              <a:t>allowed </a:t>
            </a:r>
            <a:r>
              <a:rPr sz="2500" i="1" spc="-5" dirty="0">
                <a:cs typeface="Carlito"/>
              </a:rPr>
              <a:t>as</a:t>
            </a:r>
            <a:r>
              <a:rPr sz="2500" i="1" spc="114" dirty="0">
                <a:cs typeface="Carlito"/>
              </a:rPr>
              <a:t> </a:t>
            </a:r>
            <a:r>
              <a:rPr sz="2500" i="1" spc="-5" dirty="0">
                <a:cs typeface="Carlito"/>
              </a:rPr>
              <a:t>deduction).</a:t>
            </a:r>
            <a:endParaRPr sz="2500">
              <a:cs typeface="Carlito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417319"/>
            <a:ext cx="9144000" cy="224154"/>
            <a:chOff x="0" y="1417319"/>
            <a:chExt cx="9144000" cy="224154"/>
          </a:xfrm>
        </p:grpSpPr>
        <p:sp>
          <p:nvSpPr>
            <p:cNvPr id="3" name="object 3"/>
            <p:cNvSpPr/>
            <p:nvPr/>
          </p:nvSpPr>
          <p:spPr>
            <a:xfrm>
              <a:off x="0" y="1417319"/>
              <a:ext cx="9143999" cy="6705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75844" y="1417319"/>
              <a:ext cx="8680704" cy="22402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0" y="214884"/>
            <a:ext cx="9144000" cy="1202690"/>
            <a:chOff x="0" y="214884"/>
            <a:chExt cx="9144000" cy="1202690"/>
          </a:xfrm>
        </p:grpSpPr>
        <p:sp>
          <p:nvSpPr>
            <p:cNvPr id="6" name="object 6"/>
            <p:cNvSpPr/>
            <p:nvPr/>
          </p:nvSpPr>
          <p:spPr>
            <a:xfrm>
              <a:off x="0" y="214884"/>
              <a:ext cx="9143999" cy="5943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274319"/>
              <a:ext cx="9144000" cy="114300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0" y="274320"/>
            <a:ext cx="9144000" cy="1044516"/>
          </a:xfrm>
          <a:prstGeom prst="rect">
            <a:avLst/>
          </a:prstGeom>
          <a:ln w="9144">
            <a:solidFill>
              <a:srgbClr val="497DBA"/>
            </a:solidFill>
          </a:ln>
        </p:spPr>
        <p:txBody>
          <a:bodyPr vert="horz" wrap="square" lIns="0" tIns="59054" rIns="0" bIns="0" rtlCol="0">
            <a:spAutoFit/>
          </a:bodyPr>
          <a:lstStyle/>
          <a:p>
            <a:pPr marL="3804920" marR="560705" indent="-3242310">
              <a:lnSpc>
                <a:spcPct val="100000"/>
              </a:lnSpc>
              <a:spcBef>
                <a:spcPts val="464"/>
              </a:spcBef>
            </a:pPr>
            <a:r>
              <a:rPr sz="3200" b="1" i="1" spc="-10" dirty="0">
                <a:cs typeface="Carlito"/>
              </a:rPr>
              <a:t>Following </a:t>
            </a:r>
            <a:r>
              <a:rPr sz="3200" b="1" i="1" dirty="0">
                <a:cs typeface="Carlito"/>
              </a:rPr>
              <a:t>Expenditure </a:t>
            </a:r>
            <a:r>
              <a:rPr sz="3200" b="1" i="1" spc="-5" dirty="0">
                <a:cs typeface="Carlito"/>
              </a:rPr>
              <a:t>were </a:t>
            </a:r>
            <a:r>
              <a:rPr sz="3200" b="1" i="1" dirty="0">
                <a:cs typeface="Carlito"/>
              </a:rPr>
              <a:t>held </a:t>
            </a:r>
            <a:r>
              <a:rPr sz="3200" b="1" i="1" spc="-20" dirty="0">
                <a:cs typeface="Carlito"/>
              </a:rPr>
              <a:t>to </a:t>
            </a:r>
            <a:r>
              <a:rPr sz="3200" b="1" i="1" dirty="0">
                <a:cs typeface="Carlito"/>
              </a:rPr>
              <a:t>be </a:t>
            </a:r>
            <a:r>
              <a:rPr sz="3200" b="1" i="1" spc="-15" dirty="0">
                <a:cs typeface="Carlito"/>
              </a:rPr>
              <a:t>Personal  </a:t>
            </a:r>
            <a:r>
              <a:rPr sz="3200" b="1" i="1" dirty="0">
                <a:cs typeface="Carlito"/>
              </a:rPr>
              <a:t>Expenses</a:t>
            </a:r>
            <a:endParaRPr sz="3200"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1509978"/>
            <a:ext cx="7915909" cy="4417747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cs typeface="Carlito"/>
              </a:rPr>
              <a:t>Drawing </a:t>
            </a:r>
            <a:r>
              <a:rPr sz="3200" dirty="0">
                <a:cs typeface="Carlito"/>
              </a:rPr>
              <a:t>by the </a:t>
            </a:r>
            <a:r>
              <a:rPr sz="3200" spc="-5" dirty="0">
                <a:cs typeface="Carlito"/>
              </a:rPr>
              <a:t>owner </a:t>
            </a:r>
            <a:r>
              <a:rPr sz="3200" spc="-30" dirty="0">
                <a:cs typeface="Carlito"/>
              </a:rPr>
              <a:t>for </a:t>
            </a:r>
            <a:r>
              <a:rPr sz="3200" spc="-10" dirty="0">
                <a:cs typeface="Carlito"/>
              </a:rPr>
              <a:t>personal</a:t>
            </a:r>
            <a:r>
              <a:rPr sz="3200" spc="25" dirty="0">
                <a:cs typeface="Carlito"/>
              </a:rPr>
              <a:t> </a:t>
            </a:r>
            <a:r>
              <a:rPr sz="3200" spc="-5" dirty="0">
                <a:cs typeface="Carlito"/>
              </a:rPr>
              <a:t>use.</a:t>
            </a:r>
            <a:endParaRPr sz="3200">
              <a:cs typeface="Carlito"/>
            </a:endParaRPr>
          </a:p>
          <a:p>
            <a:pPr marL="355600" marR="2109470" indent="-342900">
              <a:lnSpc>
                <a:spcPts val="3460"/>
              </a:lnSpc>
              <a:spcBef>
                <a:spcPts val="81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20" dirty="0">
                <a:cs typeface="Carlito"/>
              </a:rPr>
              <a:t>Interest </a:t>
            </a:r>
            <a:r>
              <a:rPr sz="3200" dirty="0">
                <a:cs typeface="Carlito"/>
              </a:rPr>
              <a:t>on </a:t>
            </a:r>
            <a:r>
              <a:rPr sz="3200" spc="-5" dirty="0">
                <a:cs typeface="Carlito"/>
              </a:rPr>
              <a:t>own </a:t>
            </a:r>
            <a:r>
              <a:rPr sz="3200" spc="-10" dirty="0">
                <a:cs typeface="Carlito"/>
              </a:rPr>
              <a:t>capital </a:t>
            </a:r>
            <a:r>
              <a:rPr sz="3200" dirty="0">
                <a:cs typeface="Carlito"/>
              </a:rPr>
              <a:t>in </a:t>
            </a:r>
            <a:r>
              <a:rPr sz="3200" spc="-5" dirty="0">
                <a:cs typeface="Carlito"/>
              </a:rPr>
              <a:t>case of  </a:t>
            </a:r>
            <a:r>
              <a:rPr sz="3200" spc="-15" dirty="0">
                <a:cs typeface="Carlito"/>
              </a:rPr>
              <a:t>proprietorship</a:t>
            </a:r>
            <a:r>
              <a:rPr sz="3200" dirty="0">
                <a:cs typeface="Carlito"/>
              </a:rPr>
              <a:t> </a:t>
            </a:r>
            <a:r>
              <a:rPr sz="3200" spc="-5" dirty="0">
                <a:cs typeface="Carlito"/>
              </a:rPr>
              <a:t>concern.</a:t>
            </a:r>
            <a:endParaRPr sz="3200">
              <a:cs typeface="Carlito"/>
            </a:endParaRPr>
          </a:p>
          <a:p>
            <a:pPr marL="355600" marR="213360" indent="-342900">
              <a:lnSpc>
                <a:spcPts val="3460"/>
              </a:lnSpc>
              <a:spcBef>
                <a:spcPts val="7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cs typeface="Carlito"/>
              </a:rPr>
              <a:t>Remuneration </a:t>
            </a:r>
            <a:r>
              <a:rPr sz="3200" spc="-5" dirty="0">
                <a:cs typeface="Carlito"/>
              </a:rPr>
              <a:t>paid </a:t>
            </a:r>
            <a:r>
              <a:rPr sz="3200" spc="-20" dirty="0">
                <a:cs typeface="Carlito"/>
              </a:rPr>
              <a:t>to </a:t>
            </a:r>
            <a:r>
              <a:rPr sz="3200" spc="-5" dirty="0">
                <a:cs typeface="Carlito"/>
              </a:rPr>
              <a:t>owner </a:t>
            </a:r>
            <a:r>
              <a:rPr sz="3200" dirty="0">
                <a:cs typeface="Carlito"/>
              </a:rPr>
              <a:t>of </a:t>
            </a:r>
            <a:r>
              <a:rPr sz="3200" spc="-5" dirty="0">
                <a:cs typeface="Carlito"/>
              </a:rPr>
              <a:t>the business  </a:t>
            </a:r>
            <a:r>
              <a:rPr sz="3200" dirty="0">
                <a:cs typeface="Carlito"/>
              </a:rPr>
              <a:t>in </a:t>
            </a:r>
            <a:r>
              <a:rPr sz="3200" spc="-5" dirty="0">
                <a:cs typeface="Carlito"/>
              </a:rPr>
              <a:t>case of </a:t>
            </a:r>
            <a:r>
              <a:rPr sz="3200" spc="-10" dirty="0">
                <a:cs typeface="Carlito"/>
              </a:rPr>
              <a:t>Proprietary</a:t>
            </a:r>
            <a:r>
              <a:rPr sz="3200" spc="-15" dirty="0">
                <a:cs typeface="Carlito"/>
              </a:rPr>
              <a:t> </a:t>
            </a:r>
            <a:r>
              <a:rPr sz="3200" spc="-5" dirty="0">
                <a:cs typeface="Carlito"/>
              </a:rPr>
              <a:t>concern.</a:t>
            </a:r>
            <a:endParaRPr sz="3200">
              <a:cs typeface="Carlito"/>
            </a:endParaRPr>
          </a:p>
          <a:p>
            <a:pPr marL="355600" marR="5080" indent="-342900">
              <a:lnSpc>
                <a:spcPct val="90000"/>
              </a:lnSpc>
              <a:spcBef>
                <a:spcPts val="71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cs typeface="Carlito"/>
              </a:rPr>
              <a:t>Donation </a:t>
            </a:r>
            <a:r>
              <a:rPr sz="3200" spc="-20" dirty="0">
                <a:cs typeface="Carlito"/>
              </a:rPr>
              <a:t>u/s </a:t>
            </a:r>
            <a:r>
              <a:rPr sz="3200" dirty="0">
                <a:cs typeface="Carlito"/>
              </a:rPr>
              <a:t>80G </a:t>
            </a:r>
            <a:r>
              <a:rPr sz="3200" spc="-5" dirty="0">
                <a:cs typeface="Carlito"/>
              </a:rPr>
              <a:t>or </a:t>
            </a:r>
            <a:r>
              <a:rPr sz="3200" spc="-20" dirty="0">
                <a:cs typeface="Carlito"/>
              </a:rPr>
              <a:t>any </a:t>
            </a:r>
            <a:r>
              <a:rPr sz="3200" spc="-5" dirty="0">
                <a:cs typeface="Carlito"/>
              </a:rPr>
              <a:t>other similar  donations not </a:t>
            </a:r>
            <a:r>
              <a:rPr sz="3200" spc="-10" dirty="0">
                <a:cs typeface="Carlito"/>
              </a:rPr>
              <a:t>connected </a:t>
            </a:r>
            <a:r>
              <a:rPr sz="3200" dirty="0">
                <a:cs typeface="Carlito"/>
              </a:rPr>
              <a:t>with </a:t>
            </a:r>
            <a:r>
              <a:rPr sz="3200" spc="-5" dirty="0">
                <a:cs typeface="Carlito"/>
              </a:rPr>
              <a:t>business of </a:t>
            </a:r>
            <a:r>
              <a:rPr sz="3200" dirty="0">
                <a:cs typeface="Carlito"/>
              </a:rPr>
              <a:t>the  </a:t>
            </a:r>
            <a:r>
              <a:rPr sz="3200" spc="-5" dirty="0">
                <a:cs typeface="Carlito"/>
              </a:rPr>
              <a:t>assessee. </a:t>
            </a:r>
            <a:r>
              <a:rPr sz="3200" i="1" spc="-5" dirty="0">
                <a:cs typeface="Carlito"/>
              </a:rPr>
              <a:t>(However business donation </a:t>
            </a:r>
            <a:r>
              <a:rPr sz="3200" i="1" dirty="0">
                <a:cs typeface="Carlito"/>
              </a:rPr>
              <a:t>is  </a:t>
            </a:r>
            <a:r>
              <a:rPr sz="3200" i="1" spc="-5" dirty="0">
                <a:cs typeface="Carlito"/>
              </a:rPr>
              <a:t>allowed as</a:t>
            </a:r>
            <a:r>
              <a:rPr sz="3200" i="1" spc="-10" dirty="0">
                <a:cs typeface="Carlito"/>
              </a:rPr>
              <a:t> </a:t>
            </a:r>
            <a:r>
              <a:rPr sz="3200" i="1" spc="-5" dirty="0">
                <a:cs typeface="Carlito"/>
              </a:rPr>
              <a:t>deduction)</a:t>
            </a:r>
            <a:endParaRPr sz="3200">
              <a:cs typeface="Carlito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95400"/>
            <a:ext cx="9143999" cy="670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9010" y="246888"/>
            <a:ext cx="9124989" cy="274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0" y="274320"/>
            <a:ext cx="9144000" cy="1183005"/>
            <a:chOff x="0" y="274320"/>
            <a:chExt cx="9144000" cy="1183005"/>
          </a:xfrm>
        </p:grpSpPr>
        <p:sp>
          <p:nvSpPr>
            <p:cNvPr id="5" name="object 5"/>
            <p:cNvSpPr/>
            <p:nvPr/>
          </p:nvSpPr>
          <p:spPr>
            <a:xfrm>
              <a:off x="685800" y="1295400"/>
              <a:ext cx="7769352" cy="16154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274320"/>
              <a:ext cx="9144000" cy="102107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0" y="274320"/>
            <a:ext cx="9144000" cy="790601"/>
          </a:xfrm>
          <a:prstGeom prst="rect">
            <a:avLst/>
          </a:prstGeom>
          <a:ln w="9144">
            <a:solidFill>
              <a:srgbClr val="497DBA"/>
            </a:solidFill>
          </a:ln>
        </p:spPr>
        <p:txBody>
          <a:bodyPr vert="horz" wrap="square" lIns="0" tIns="173355" rIns="0" bIns="0" rtlCol="0">
            <a:spAutoFit/>
          </a:bodyPr>
          <a:lstStyle/>
          <a:p>
            <a:pPr marL="1033780">
              <a:lnSpc>
                <a:spcPct val="100000"/>
              </a:lnSpc>
              <a:spcBef>
                <a:spcPts val="1365"/>
              </a:spcBef>
            </a:pPr>
            <a:r>
              <a:rPr sz="4000" b="0" i="1" spc="-10" dirty="0">
                <a:latin typeface="+mn-lt"/>
                <a:cs typeface="Carlito"/>
              </a:rPr>
              <a:t>Others </a:t>
            </a:r>
            <a:r>
              <a:rPr sz="4000" b="0" i="1" spc="-5" dirty="0">
                <a:latin typeface="+mn-lt"/>
                <a:cs typeface="Carlito"/>
              </a:rPr>
              <a:t>( </a:t>
            </a:r>
            <a:r>
              <a:rPr sz="4000" b="0" i="1" spc="-10" dirty="0">
                <a:latin typeface="+mn-lt"/>
                <a:cs typeface="Carlito"/>
              </a:rPr>
              <a:t>not allowed </a:t>
            </a:r>
            <a:r>
              <a:rPr sz="4000" b="0" i="1" spc="-5" dirty="0">
                <a:latin typeface="+mn-lt"/>
                <a:cs typeface="Carlito"/>
              </a:rPr>
              <a:t>as</a:t>
            </a:r>
            <a:r>
              <a:rPr sz="4000" b="0" i="1" spc="65" dirty="0">
                <a:latin typeface="+mn-lt"/>
                <a:cs typeface="Carlito"/>
              </a:rPr>
              <a:t> </a:t>
            </a:r>
            <a:r>
              <a:rPr sz="4000" b="0" i="1" spc="-10" dirty="0">
                <a:latin typeface="+mn-lt"/>
                <a:cs typeface="Carlito"/>
              </a:rPr>
              <a:t>deduction)</a:t>
            </a:r>
            <a:endParaRPr sz="4000">
              <a:latin typeface="+mn-lt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1563370"/>
            <a:ext cx="8032750" cy="437007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marR="80645" indent="-342900">
              <a:lnSpc>
                <a:spcPct val="90000"/>
              </a:lnSpc>
              <a:spcBef>
                <a:spcPts val="45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20" dirty="0">
                <a:cs typeface="Carlito"/>
              </a:rPr>
              <a:t>Any </a:t>
            </a:r>
            <a:r>
              <a:rPr sz="3000" spc="-10" dirty="0">
                <a:cs typeface="Carlito"/>
              </a:rPr>
              <a:t>Provisions </a:t>
            </a:r>
            <a:r>
              <a:rPr sz="3000" spc="-5" dirty="0">
                <a:cs typeface="Carlito"/>
              </a:rPr>
              <a:t>or </a:t>
            </a:r>
            <a:r>
              <a:rPr sz="3000" spc="-10" dirty="0">
                <a:cs typeface="Carlito"/>
              </a:rPr>
              <a:t>Reserves </a:t>
            </a:r>
            <a:r>
              <a:rPr sz="3000" spc="-25" dirty="0">
                <a:cs typeface="Carlito"/>
              </a:rPr>
              <a:t>for </a:t>
            </a:r>
            <a:r>
              <a:rPr sz="3000" spc="-10" dirty="0">
                <a:cs typeface="Carlito"/>
              </a:rPr>
              <a:t>contingencies,  anticipated </a:t>
            </a:r>
            <a:r>
              <a:rPr sz="3000" dirty="0">
                <a:cs typeface="Carlito"/>
              </a:rPr>
              <a:t>loss, </a:t>
            </a:r>
            <a:r>
              <a:rPr sz="3000" spc="-10" dirty="0">
                <a:cs typeface="Carlito"/>
              </a:rPr>
              <a:t>dividend, </a:t>
            </a:r>
            <a:r>
              <a:rPr sz="3000" spc="-5" dirty="0">
                <a:cs typeface="Carlito"/>
              </a:rPr>
              <a:t>sales </a:t>
            </a:r>
            <a:r>
              <a:rPr sz="3000" spc="-15" dirty="0">
                <a:cs typeface="Carlito"/>
              </a:rPr>
              <a:t>tax, </a:t>
            </a:r>
            <a:r>
              <a:rPr sz="3000" spc="-10" dirty="0">
                <a:cs typeface="Carlito"/>
              </a:rPr>
              <a:t>custom </a:t>
            </a:r>
            <a:r>
              <a:rPr sz="3000" spc="-50" dirty="0">
                <a:cs typeface="Carlito"/>
              </a:rPr>
              <a:t>duty,  </a:t>
            </a:r>
            <a:r>
              <a:rPr sz="3000" spc="-20" dirty="0">
                <a:cs typeface="Carlito"/>
              </a:rPr>
              <a:t>excise, </a:t>
            </a:r>
            <a:r>
              <a:rPr sz="3000" spc="-35" dirty="0">
                <a:cs typeface="Carlito"/>
              </a:rPr>
              <a:t>gratuity, </a:t>
            </a:r>
            <a:r>
              <a:rPr sz="3000" spc="-5" dirty="0">
                <a:cs typeface="Carlito"/>
              </a:rPr>
              <a:t>bonus </a:t>
            </a:r>
            <a:r>
              <a:rPr sz="3000" spc="-15" dirty="0">
                <a:cs typeface="Carlito"/>
              </a:rPr>
              <a:t>etc. </a:t>
            </a:r>
            <a:r>
              <a:rPr sz="3000" i="1" spc="-35" dirty="0">
                <a:cs typeface="Carlito"/>
              </a:rPr>
              <a:t>(However, </a:t>
            </a:r>
            <a:r>
              <a:rPr sz="3000" i="1" spc="-5" dirty="0">
                <a:cs typeface="Carlito"/>
              </a:rPr>
              <a:t>actual  payment of sales </a:t>
            </a:r>
            <a:r>
              <a:rPr sz="3000" i="1" spc="-15" dirty="0">
                <a:cs typeface="Carlito"/>
              </a:rPr>
              <a:t>tax, </a:t>
            </a:r>
            <a:r>
              <a:rPr sz="3000" i="1" spc="-30" dirty="0">
                <a:cs typeface="Carlito"/>
              </a:rPr>
              <a:t>excise </a:t>
            </a:r>
            <a:r>
              <a:rPr sz="3000" i="1" dirty="0">
                <a:cs typeface="Carlito"/>
              </a:rPr>
              <a:t>duty </a:t>
            </a:r>
            <a:r>
              <a:rPr sz="3000" i="1" spc="-5" dirty="0">
                <a:cs typeface="Carlito"/>
              </a:rPr>
              <a:t>or </a:t>
            </a:r>
            <a:r>
              <a:rPr sz="3000" i="1" spc="-15" dirty="0">
                <a:cs typeface="Carlito"/>
              </a:rPr>
              <a:t>custom </a:t>
            </a:r>
            <a:r>
              <a:rPr sz="3000" i="1" dirty="0">
                <a:cs typeface="Carlito"/>
              </a:rPr>
              <a:t>duty  is </a:t>
            </a:r>
            <a:r>
              <a:rPr sz="3000" i="1" spc="-5" dirty="0">
                <a:cs typeface="Carlito"/>
              </a:rPr>
              <a:t>allowed as deduction subject </a:t>
            </a:r>
            <a:r>
              <a:rPr sz="3000" i="1" spc="-20" dirty="0">
                <a:cs typeface="Carlito"/>
              </a:rPr>
              <a:t>to </a:t>
            </a:r>
            <a:r>
              <a:rPr sz="3000" i="1" spc="-10" dirty="0">
                <a:cs typeface="Carlito"/>
              </a:rPr>
              <a:t>Sec.</a:t>
            </a:r>
            <a:r>
              <a:rPr sz="3000" i="1" spc="-50" dirty="0">
                <a:cs typeface="Carlito"/>
              </a:rPr>
              <a:t> </a:t>
            </a:r>
            <a:r>
              <a:rPr sz="3000" i="1" dirty="0">
                <a:cs typeface="Carlito"/>
              </a:rPr>
              <a:t>43B.)</a:t>
            </a:r>
            <a:endParaRPr sz="3000">
              <a:cs typeface="Carlito"/>
            </a:endParaRPr>
          </a:p>
          <a:p>
            <a:pPr marL="355600" marR="145415" indent="-342900">
              <a:lnSpc>
                <a:spcPts val="324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  <a:tab pos="6987540" algn="l"/>
              </a:tabLst>
            </a:pPr>
            <a:r>
              <a:rPr sz="3000" i="1" spc="-10" dirty="0">
                <a:cs typeface="Carlito"/>
              </a:rPr>
              <a:t>Note </a:t>
            </a:r>
            <a:r>
              <a:rPr sz="3000" i="1" dirty="0">
                <a:cs typeface="Carlito"/>
              </a:rPr>
              <a:t>: </a:t>
            </a:r>
            <a:r>
              <a:rPr sz="3000" spc="-15" dirty="0">
                <a:cs typeface="Carlito"/>
              </a:rPr>
              <a:t>However </a:t>
            </a:r>
            <a:r>
              <a:rPr sz="3000" spc="-10" dirty="0">
                <a:cs typeface="Carlito"/>
              </a:rPr>
              <a:t>under </a:t>
            </a:r>
            <a:r>
              <a:rPr sz="3000" spc="-5" dirty="0">
                <a:cs typeface="Carlito"/>
              </a:rPr>
              <a:t>section </a:t>
            </a:r>
            <a:r>
              <a:rPr sz="3000" dirty="0">
                <a:cs typeface="Carlito"/>
              </a:rPr>
              <a:t>40A(7) </a:t>
            </a:r>
            <a:r>
              <a:rPr sz="3000" spc="-10" dirty="0">
                <a:cs typeface="Carlito"/>
              </a:rPr>
              <a:t>provision  </a:t>
            </a:r>
            <a:r>
              <a:rPr sz="3000" dirty="0">
                <a:cs typeface="Carlito"/>
              </a:rPr>
              <a:t>made </a:t>
            </a:r>
            <a:r>
              <a:rPr sz="3000" spc="-25" dirty="0">
                <a:cs typeface="Carlito"/>
              </a:rPr>
              <a:t>for </a:t>
            </a:r>
            <a:r>
              <a:rPr sz="3000" spc="-10" dirty="0">
                <a:cs typeface="Carlito"/>
              </a:rPr>
              <a:t>gratuity </a:t>
            </a:r>
            <a:r>
              <a:rPr sz="3000" dirty="0">
                <a:cs typeface="Carlito"/>
              </a:rPr>
              <a:t>which</a:t>
            </a:r>
            <a:r>
              <a:rPr sz="3000" spc="45" dirty="0">
                <a:cs typeface="Carlito"/>
              </a:rPr>
              <a:t> </a:t>
            </a:r>
            <a:r>
              <a:rPr sz="3000" spc="-10" dirty="0">
                <a:cs typeface="Carlito"/>
              </a:rPr>
              <a:t>becomes</a:t>
            </a:r>
            <a:r>
              <a:rPr sz="3000" spc="5" dirty="0">
                <a:cs typeface="Carlito"/>
              </a:rPr>
              <a:t> </a:t>
            </a:r>
            <a:r>
              <a:rPr sz="3000" spc="-20" dirty="0">
                <a:cs typeface="Carlito"/>
              </a:rPr>
              <a:t>payable	</a:t>
            </a:r>
            <a:r>
              <a:rPr sz="3000" dirty="0">
                <a:cs typeface="Carlito"/>
              </a:rPr>
              <a:t>in</a:t>
            </a:r>
            <a:r>
              <a:rPr sz="3000" spc="-95" dirty="0">
                <a:cs typeface="Carlito"/>
              </a:rPr>
              <a:t> </a:t>
            </a:r>
            <a:r>
              <a:rPr sz="3000" spc="-5" dirty="0">
                <a:cs typeface="Carlito"/>
              </a:rPr>
              <a:t>the  </a:t>
            </a:r>
            <a:r>
              <a:rPr sz="3000" spc="-10" dirty="0">
                <a:cs typeface="Carlito"/>
              </a:rPr>
              <a:t>PY </a:t>
            </a:r>
            <a:r>
              <a:rPr sz="3000" dirty="0">
                <a:cs typeface="Carlito"/>
              </a:rPr>
              <a:t>is </a:t>
            </a:r>
            <a:r>
              <a:rPr sz="3000" spc="-10" dirty="0">
                <a:cs typeface="Carlito"/>
              </a:rPr>
              <a:t>allowed </a:t>
            </a:r>
            <a:r>
              <a:rPr sz="3000" dirty="0">
                <a:cs typeface="Carlito"/>
              </a:rPr>
              <a:t>as</a:t>
            </a:r>
            <a:r>
              <a:rPr sz="3000" spc="25" dirty="0">
                <a:cs typeface="Carlito"/>
              </a:rPr>
              <a:t> </a:t>
            </a:r>
            <a:r>
              <a:rPr sz="3000" spc="-10" dirty="0">
                <a:cs typeface="Carlito"/>
              </a:rPr>
              <a:t>deduction.</a:t>
            </a:r>
            <a:endParaRPr sz="3000">
              <a:cs typeface="Carlito"/>
            </a:endParaRPr>
          </a:p>
          <a:p>
            <a:pPr marL="355600" marR="5080" indent="-342900">
              <a:lnSpc>
                <a:spcPts val="324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cs typeface="Carlito"/>
              </a:rPr>
              <a:t>Notional </a:t>
            </a:r>
            <a:r>
              <a:rPr sz="3000" spc="-5" dirty="0">
                <a:cs typeface="Carlito"/>
              </a:rPr>
              <a:t>Expenses, </a:t>
            </a:r>
            <a:r>
              <a:rPr sz="3000" dirty="0">
                <a:cs typeface="Carlito"/>
              </a:rPr>
              <a:t>i.e. </a:t>
            </a:r>
            <a:r>
              <a:rPr sz="3000" spc="-20" dirty="0">
                <a:cs typeface="Carlito"/>
              </a:rPr>
              <a:t>Rent </a:t>
            </a:r>
            <a:r>
              <a:rPr sz="3000" spc="-15" dirty="0">
                <a:cs typeface="Carlito"/>
              </a:rPr>
              <a:t>Paid </a:t>
            </a:r>
            <a:r>
              <a:rPr sz="3000" spc="-25" dirty="0">
                <a:cs typeface="Carlito"/>
              </a:rPr>
              <a:t>for </a:t>
            </a:r>
            <a:r>
              <a:rPr sz="3000" spc="-5" dirty="0">
                <a:cs typeface="Carlito"/>
              </a:rPr>
              <a:t>own building  </a:t>
            </a:r>
            <a:r>
              <a:rPr sz="3000" spc="-15" dirty="0">
                <a:cs typeface="Carlito"/>
              </a:rPr>
              <a:t>etc.</a:t>
            </a:r>
            <a:endParaRPr sz="3000">
              <a:cs typeface="Carlito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800" y="252886"/>
            <a:ext cx="8159739" cy="64687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00" y="114300"/>
            <a:ext cx="8814816" cy="6591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7437" y="962803"/>
            <a:ext cx="6603894" cy="47349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4572" y="0"/>
            <a:ext cx="9153525" cy="1489075"/>
            <a:chOff x="-4572" y="0"/>
            <a:chExt cx="9153525" cy="148907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141732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9144000" cy="1417320"/>
            </a:xfrm>
            <a:custGeom>
              <a:avLst/>
              <a:gdLst/>
              <a:ahLst/>
              <a:cxnLst/>
              <a:rect l="l" t="t" r="r" b="b"/>
              <a:pathLst>
                <a:path w="9144000" h="1417320">
                  <a:moveTo>
                    <a:pt x="0" y="1417320"/>
                  </a:moveTo>
                  <a:lnTo>
                    <a:pt x="9144000" y="141732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417320"/>
                  </a:lnTo>
                  <a:close/>
                </a:path>
              </a:pathLst>
            </a:custGeom>
            <a:ln w="9143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02793" y="324357"/>
            <a:ext cx="87382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u="heavy" spc="-5" dirty="0">
                <a:uFill>
                  <a:solidFill>
                    <a:srgbClr val="000000"/>
                  </a:solidFill>
                </a:uFill>
              </a:rPr>
              <a:t>MEANING OF </a:t>
            </a:r>
            <a:r>
              <a:rPr sz="4400" u="heavy" spc="-15" dirty="0">
                <a:uFill>
                  <a:solidFill>
                    <a:srgbClr val="000000"/>
                  </a:solidFill>
                </a:uFill>
              </a:rPr>
              <a:t>PROFESSION </a:t>
            </a:r>
            <a:r>
              <a:rPr sz="4400" u="heavy" dirty="0">
                <a:uFill>
                  <a:solidFill>
                    <a:srgbClr val="000000"/>
                  </a:solidFill>
                </a:uFill>
              </a:rPr>
              <a:t>: </a:t>
            </a:r>
            <a:r>
              <a:rPr sz="4400" u="heavy" spc="-25" dirty="0">
                <a:uFill>
                  <a:solidFill>
                    <a:srgbClr val="000000"/>
                  </a:solidFill>
                </a:uFill>
              </a:rPr>
              <a:t>SEC</a:t>
            </a:r>
            <a:r>
              <a:rPr sz="4400" u="heavy" spc="-35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4400" u="heavy" dirty="0">
                <a:uFill>
                  <a:solidFill>
                    <a:srgbClr val="000000"/>
                  </a:solidFill>
                </a:uFill>
              </a:rPr>
              <a:t>2(36)</a:t>
            </a:r>
            <a:endParaRPr sz="4400"/>
          </a:p>
        </p:txBody>
      </p:sp>
      <p:sp>
        <p:nvSpPr>
          <p:cNvPr id="6" name="object 6"/>
          <p:cNvSpPr txBox="1"/>
          <p:nvPr/>
        </p:nvSpPr>
        <p:spPr>
          <a:xfrm>
            <a:off x="535940" y="1607261"/>
            <a:ext cx="7632065" cy="2660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b="1" u="heavy" dirty="0">
                <a:uFill>
                  <a:solidFill>
                    <a:srgbClr val="000000"/>
                  </a:solidFill>
                </a:uFill>
                <a:cs typeface="Carlito"/>
              </a:rPr>
              <a:t>A </a:t>
            </a:r>
            <a:r>
              <a:rPr sz="3200" b="1" u="heavy" spc="-10" dirty="0">
                <a:uFill>
                  <a:solidFill>
                    <a:srgbClr val="000000"/>
                  </a:solidFill>
                </a:uFill>
                <a:cs typeface="Carlito"/>
              </a:rPr>
              <a:t>profession</a:t>
            </a:r>
            <a:r>
              <a:rPr sz="3200" b="1" spc="-10" dirty="0">
                <a:cs typeface="Carlito"/>
              </a:rPr>
              <a:t> </a:t>
            </a:r>
            <a:r>
              <a:rPr sz="3200" dirty="0">
                <a:cs typeface="Carlito"/>
              </a:rPr>
              <a:t>is an </a:t>
            </a:r>
            <a:r>
              <a:rPr sz="3200" spc="-5" dirty="0">
                <a:cs typeface="Carlito"/>
              </a:rPr>
              <a:t>occupation requiring </a:t>
            </a:r>
            <a:r>
              <a:rPr sz="3200" spc="-10" dirty="0">
                <a:cs typeface="Carlito"/>
              </a:rPr>
              <a:t>purely  intellectual </a:t>
            </a:r>
            <a:r>
              <a:rPr sz="3200" spc="-5" dirty="0">
                <a:cs typeface="Carlito"/>
              </a:rPr>
              <a:t>skill or </a:t>
            </a:r>
            <a:r>
              <a:rPr sz="3200" dirty="0">
                <a:cs typeface="Carlito"/>
              </a:rPr>
              <a:t>manual</a:t>
            </a:r>
            <a:r>
              <a:rPr sz="3200" spc="50" dirty="0">
                <a:cs typeface="Carlito"/>
              </a:rPr>
              <a:t> </a:t>
            </a:r>
            <a:r>
              <a:rPr sz="3200" spc="-5" dirty="0">
                <a:cs typeface="Carlito"/>
              </a:rPr>
              <a:t>skill.</a:t>
            </a:r>
            <a:endParaRPr sz="3200">
              <a:cs typeface="Carlito"/>
            </a:endParaRPr>
          </a:p>
          <a:p>
            <a:pPr marL="355600" marR="41211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5" dirty="0">
                <a:cs typeface="Carlito"/>
              </a:rPr>
              <a:t>E.g. </a:t>
            </a:r>
            <a:r>
              <a:rPr sz="3200" spc="-45" dirty="0">
                <a:cs typeface="Carlito"/>
              </a:rPr>
              <a:t>Lawyer, </a:t>
            </a:r>
            <a:r>
              <a:rPr sz="3200" spc="-10" dirty="0">
                <a:cs typeface="Carlito"/>
              </a:rPr>
              <a:t>accountant, </a:t>
            </a:r>
            <a:r>
              <a:rPr sz="3200" spc="-30" dirty="0">
                <a:cs typeface="Carlito"/>
              </a:rPr>
              <a:t>engineer, </a:t>
            </a:r>
            <a:r>
              <a:rPr sz="3200" spc="-50" dirty="0">
                <a:cs typeface="Carlito"/>
              </a:rPr>
              <a:t>doctor,  </a:t>
            </a:r>
            <a:r>
              <a:rPr sz="3200" spc="-45" dirty="0">
                <a:cs typeface="Carlito"/>
              </a:rPr>
              <a:t>author.</a:t>
            </a:r>
            <a:endParaRPr sz="3200"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cs typeface="Carlito"/>
              </a:rPr>
              <a:t>It also includes</a:t>
            </a:r>
            <a:r>
              <a:rPr sz="3200" spc="30" dirty="0">
                <a:cs typeface="Carlito"/>
              </a:rPr>
              <a:t> </a:t>
            </a:r>
            <a:r>
              <a:rPr sz="3200" spc="-10" dirty="0">
                <a:cs typeface="Carlito"/>
              </a:rPr>
              <a:t>vocation.</a:t>
            </a:r>
            <a:endParaRPr sz="3200"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4572" y="0"/>
            <a:ext cx="9153525" cy="1690370"/>
            <a:chOff x="-4572" y="0"/>
            <a:chExt cx="9153525" cy="1690370"/>
          </a:xfrm>
        </p:grpSpPr>
        <p:sp>
          <p:nvSpPr>
            <p:cNvPr id="3" name="object 3"/>
            <p:cNvSpPr/>
            <p:nvPr/>
          </p:nvSpPr>
          <p:spPr>
            <a:xfrm>
              <a:off x="0" y="1417319"/>
              <a:ext cx="9143999" cy="26822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9144000" cy="141732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9144000" cy="1417320"/>
            </a:xfrm>
            <a:custGeom>
              <a:avLst/>
              <a:gdLst/>
              <a:ahLst/>
              <a:cxnLst/>
              <a:rect l="l" t="t" r="r" b="b"/>
              <a:pathLst>
                <a:path w="9144000" h="1417320">
                  <a:moveTo>
                    <a:pt x="0" y="1417320"/>
                  </a:moveTo>
                  <a:lnTo>
                    <a:pt x="9144000" y="141732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417320"/>
                  </a:lnTo>
                  <a:close/>
                </a:path>
              </a:pathLst>
            </a:custGeom>
            <a:ln w="9143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62229" y="54610"/>
            <a:ext cx="861822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4000" u="heavy" spc="-10" dirty="0">
                <a:uFill>
                  <a:solidFill>
                    <a:srgbClr val="000000"/>
                  </a:solidFill>
                </a:uFill>
              </a:rPr>
              <a:t>INCOME </a:t>
            </a:r>
            <a:r>
              <a:rPr sz="4000" u="heavy" spc="-15" dirty="0">
                <a:uFill>
                  <a:solidFill>
                    <a:srgbClr val="000000"/>
                  </a:solidFill>
                </a:uFill>
              </a:rPr>
              <a:t>FROM </a:t>
            </a:r>
            <a:r>
              <a:rPr sz="4000" u="heavy" spc="-10" dirty="0">
                <a:uFill>
                  <a:solidFill>
                    <a:srgbClr val="000000"/>
                  </a:solidFill>
                </a:uFill>
              </a:rPr>
              <a:t>BUSINESS </a:t>
            </a:r>
            <a:r>
              <a:rPr sz="4000" u="heavy" spc="-5" dirty="0">
                <a:uFill>
                  <a:solidFill>
                    <a:srgbClr val="000000"/>
                  </a:solidFill>
                </a:uFill>
              </a:rPr>
              <a:t>&amp;</a:t>
            </a:r>
            <a:r>
              <a:rPr sz="4000" u="heavy" spc="-55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4000" u="heavy" spc="-15" dirty="0">
                <a:uFill>
                  <a:solidFill>
                    <a:srgbClr val="000000"/>
                  </a:solidFill>
                </a:uFill>
              </a:rPr>
              <a:t>PROFESSION</a:t>
            </a:r>
            <a:endParaRPr sz="4000"/>
          </a:p>
          <a:p>
            <a:pPr marL="1905" algn="ctr">
              <a:lnSpc>
                <a:spcPct val="100000"/>
              </a:lnSpc>
            </a:pPr>
            <a:r>
              <a:rPr sz="4000" u="heavy" spc="-5" dirty="0">
                <a:uFill>
                  <a:solidFill>
                    <a:srgbClr val="000000"/>
                  </a:solidFill>
                </a:uFill>
              </a:rPr>
              <a:t>-:- KEY </a:t>
            </a:r>
            <a:r>
              <a:rPr sz="4000" u="heavy" spc="-10" dirty="0">
                <a:uFill>
                  <a:solidFill>
                    <a:srgbClr val="000000"/>
                  </a:solidFill>
                </a:uFill>
              </a:rPr>
              <a:t>POINTS</a:t>
            </a:r>
            <a:r>
              <a:rPr sz="4000" u="heavy" spc="-25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4000" u="heavy" spc="-5" dirty="0">
                <a:uFill>
                  <a:solidFill>
                    <a:srgbClr val="000000"/>
                  </a:solidFill>
                </a:uFill>
              </a:rPr>
              <a:t>-:-</a:t>
            </a:r>
            <a:endParaRPr sz="4000"/>
          </a:p>
        </p:txBody>
      </p:sp>
      <p:sp>
        <p:nvSpPr>
          <p:cNvPr id="7" name="object 7"/>
          <p:cNvSpPr txBox="1"/>
          <p:nvPr/>
        </p:nvSpPr>
        <p:spPr>
          <a:xfrm>
            <a:off x="535940" y="1537461"/>
            <a:ext cx="8032115" cy="4521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cs typeface="Carlito"/>
              </a:rPr>
              <a:t>Must </a:t>
            </a:r>
            <a:r>
              <a:rPr sz="2700" spc="-5" dirty="0">
                <a:cs typeface="Carlito"/>
              </a:rPr>
              <a:t>be carried on by</a:t>
            </a:r>
            <a:r>
              <a:rPr sz="2700" spc="-30" dirty="0">
                <a:cs typeface="Carlito"/>
              </a:rPr>
              <a:t> </a:t>
            </a:r>
            <a:r>
              <a:rPr sz="2700" spc="-5" dirty="0">
                <a:cs typeface="Carlito"/>
              </a:rPr>
              <a:t>Assessee.</a:t>
            </a:r>
            <a:endParaRPr sz="2700">
              <a:cs typeface="Carlito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cs typeface="Carlito"/>
              </a:rPr>
              <a:t>Must </a:t>
            </a:r>
            <a:r>
              <a:rPr sz="2700" spc="-5" dirty="0">
                <a:cs typeface="Carlito"/>
              </a:rPr>
              <a:t>be carried on during </a:t>
            </a:r>
            <a:r>
              <a:rPr sz="2700" dirty="0">
                <a:cs typeface="Carlito"/>
              </a:rPr>
              <a:t>the </a:t>
            </a:r>
            <a:r>
              <a:rPr sz="2700" spc="-10" dirty="0">
                <a:cs typeface="Carlito"/>
              </a:rPr>
              <a:t>previous</a:t>
            </a:r>
            <a:r>
              <a:rPr sz="2700" spc="-40" dirty="0">
                <a:cs typeface="Carlito"/>
              </a:rPr>
              <a:t> </a:t>
            </a:r>
            <a:r>
              <a:rPr sz="2700" spc="-65" dirty="0">
                <a:cs typeface="Carlito"/>
              </a:rPr>
              <a:t>year.</a:t>
            </a:r>
            <a:endParaRPr sz="2700">
              <a:cs typeface="Carlito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cs typeface="Carlito"/>
              </a:rPr>
              <a:t>Only </a:t>
            </a:r>
            <a:r>
              <a:rPr sz="2700" spc="-10" dirty="0">
                <a:cs typeface="Carlito"/>
              </a:rPr>
              <a:t>profit </a:t>
            </a:r>
            <a:r>
              <a:rPr sz="2700" spc="-5" dirty="0">
                <a:cs typeface="Carlito"/>
              </a:rPr>
              <a:t>of </a:t>
            </a:r>
            <a:r>
              <a:rPr sz="2700" dirty="0">
                <a:cs typeface="Carlito"/>
              </a:rPr>
              <a:t>the </a:t>
            </a:r>
            <a:r>
              <a:rPr sz="2700" spc="-10" dirty="0">
                <a:cs typeface="Carlito"/>
              </a:rPr>
              <a:t>previous year </a:t>
            </a:r>
            <a:r>
              <a:rPr sz="2700" spc="-15" dirty="0">
                <a:cs typeface="Carlito"/>
              </a:rPr>
              <a:t>are to </a:t>
            </a:r>
            <a:r>
              <a:rPr sz="2700" spc="-5" dirty="0">
                <a:cs typeface="Carlito"/>
              </a:rPr>
              <a:t>be</a:t>
            </a:r>
            <a:r>
              <a:rPr sz="2700" dirty="0">
                <a:cs typeface="Carlito"/>
              </a:rPr>
              <a:t> </a:t>
            </a:r>
            <a:r>
              <a:rPr sz="2700" spc="-25" dirty="0">
                <a:cs typeface="Carlito"/>
              </a:rPr>
              <a:t>taxed.</a:t>
            </a:r>
            <a:endParaRPr sz="2700">
              <a:cs typeface="Carlito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cs typeface="Carlito"/>
              </a:rPr>
              <a:t>Income includes </a:t>
            </a:r>
            <a:r>
              <a:rPr sz="2700" spc="-15" dirty="0">
                <a:cs typeface="Carlito"/>
              </a:rPr>
              <a:t>negative </a:t>
            </a:r>
            <a:r>
              <a:rPr sz="2700" spc="-5" dirty="0">
                <a:cs typeface="Carlito"/>
              </a:rPr>
              <a:t>income </a:t>
            </a:r>
            <a:r>
              <a:rPr sz="2700" dirty="0">
                <a:cs typeface="Carlito"/>
              </a:rPr>
              <a:t>i.e.</a:t>
            </a:r>
            <a:r>
              <a:rPr sz="2700" spc="-35" dirty="0">
                <a:cs typeface="Carlito"/>
              </a:rPr>
              <a:t> </a:t>
            </a:r>
            <a:r>
              <a:rPr sz="2700" dirty="0">
                <a:cs typeface="Carlito"/>
              </a:rPr>
              <a:t>Loss.</a:t>
            </a:r>
            <a:endParaRPr sz="2700">
              <a:cs typeface="Carlito"/>
            </a:endParaRPr>
          </a:p>
          <a:p>
            <a:pPr marL="355600" marR="97790" indent="-342900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pos="433070" algn="l"/>
                <a:tab pos="433705" algn="l"/>
              </a:tabLst>
            </a:pPr>
            <a:r>
              <a:rPr dirty="0"/>
              <a:t>	</a:t>
            </a:r>
            <a:r>
              <a:rPr sz="2700" dirty="0">
                <a:cs typeface="Carlito"/>
              </a:rPr>
              <a:t>A </a:t>
            </a:r>
            <a:r>
              <a:rPr sz="2700" spc="-20" dirty="0">
                <a:cs typeface="Carlito"/>
              </a:rPr>
              <a:t>Person </a:t>
            </a:r>
            <a:r>
              <a:rPr sz="2700" spc="-5" dirty="0">
                <a:cs typeface="Carlito"/>
              </a:rPr>
              <a:t>Cannot do </a:t>
            </a:r>
            <a:r>
              <a:rPr sz="2700" spc="-10" dirty="0">
                <a:cs typeface="Carlito"/>
              </a:rPr>
              <a:t>business </a:t>
            </a:r>
            <a:r>
              <a:rPr sz="2700" dirty="0">
                <a:cs typeface="Carlito"/>
              </a:rPr>
              <a:t>with </a:t>
            </a:r>
            <a:r>
              <a:rPr sz="2700" spc="-5" dirty="0">
                <a:cs typeface="Carlito"/>
              </a:rPr>
              <a:t>one </a:t>
            </a:r>
            <a:r>
              <a:rPr sz="2700" spc="-40" dirty="0">
                <a:cs typeface="Carlito"/>
              </a:rPr>
              <a:t>self. </a:t>
            </a:r>
            <a:r>
              <a:rPr sz="2700" spc="-5" dirty="0">
                <a:cs typeface="Carlito"/>
              </a:rPr>
              <a:t>Hence,  </a:t>
            </a:r>
            <a:r>
              <a:rPr sz="2700" dirty="0">
                <a:cs typeface="Carlito"/>
              </a:rPr>
              <a:t>notional </a:t>
            </a:r>
            <a:r>
              <a:rPr sz="2700" spc="-15" dirty="0">
                <a:cs typeface="Carlito"/>
              </a:rPr>
              <a:t>profit </a:t>
            </a:r>
            <a:r>
              <a:rPr sz="2700" dirty="0">
                <a:cs typeface="Carlito"/>
              </a:rPr>
              <a:t>is </a:t>
            </a:r>
            <a:r>
              <a:rPr sz="2700" spc="-5" dirty="0">
                <a:cs typeface="Carlito"/>
              </a:rPr>
              <a:t>not </a:t>
            </a:r>
            <a:r>
              <a:rPr sz="2700" spc="-15" dirty="0">
                <a:cs typeface="Carlito"/>
              </a:rPr>
              <a:t>taxable. </a:t>
            </a:r>
            <a:r>
              <a:rPr sz="2700" dirty="0">
                <a:cs typeface="Carlito"/>
              </a:rPr>
              <a:t>If a </a:t>
            </a:r>
            <a:r>
              <a:rPr sz="2700" spc="-15" dirty="0">
                <a:cs typeface="Carlito"/>
              </a:rPr>
              <a:t>proprietor withdraws  </a:t>
            </a:r>
            <a:r>
              <a:rPr sz="2700" spc="-5" dirty="0">
                <a:cs typeface="Carlito"/>
              </a:rPr>
              <a:t>goods </a:t>
            </a:r>
            <a:r>
              <a:rPr sz="2700" spc="-10" dirty="0">
                <a:cs typeface="Carlito"/>
              </a:rPr>
              <a:t>casting </a:t>
            </a:r>
            <a:r>
              <a:rPr sz="2700" dirty="0">
                <a:cs typeface="Carlito"/>
              </a:rPr>
              <a:t>Rs.50000 </a:t>
            </a:r>
            <a:r>
              <a:rPr sz="2700" spc="-25" dirty="0">
                <a:cs typeface="Carlito"/>
              </a:rPr>
              <a:t>for </a:t>
            </a:r>
            <a:r>
              <a:rPr sz="2700" spc="-10" dirty="0">
                <a:cs typeface="Carlito"/>
              </a:rPr>
              <a:t>personal </a:t>
            </a:r>
            <a:r>
              <a:rPr sz="2700" spc="-5" dirty="0">
                <a:cs typeface="Carlito"/>
              </a:rPr>
              <a:t>use </a:t>
            </a:r>
            <a:r>
              <a:rPr sz="2700" spc="-15" dirty="0">
                <a:cs typeface="Carlito"/>
              </a:rPr>
              <a:t>at </a:t>
            </a:r>
            <a:r>
              <a:rPr sz="2700" dirty="0">
                <a:cs typeface="Carlito"/>
              </a:rPr>
              <a:t>an </a:t>
            </a:r>
            <a:r>
              <a:rPr sz="2700" spc="-10" dirty="0">
                <a:cs typeface="Carlito"/>
              </a:rPr>
              <a:t>agreed  value </a:t>
            </a:r>
            <a:r>
              <a:rPr sz="2700" spc="-5" dirty="0">
                <a:cs typeface="Carlito"/>
              </a:rPr>
              <a:t>of </a:t>
            </a:r>
            <a:r>
              <a:rPr sz="2700" dirty="0">
                <a:cs typeface="Carlito"/>
              </a:rPr>
              <a:t>Rs.60000 then </a:t>
            </a:r>
            <a:r>
              <a:rPr sz="2700" spc="-15" dirty="0">
                <a:cs typeface="Carlito"/>
              </a:rPr>
              <a:t>profit </a:t>
            </a:r>
            <a:r>
              <a:rPr sz="2700" spc="-5" dirty="0">
                <a:cs typeface="Carlito"/>
              </a:rPr>
              <a:t>of </a:t>
            </a:r>
            <a:r>
              <a:rPr sz="2700" dirty="0">
                <a:cs typeface="Carlito"/>
              </a:rPr>
              <a:t>Rs.10000 </a:t>
            </a:r>
            <a:r>
              <a:rPr sz="2700" spc="-5" dirty="0">
                <a:cs typeface="Carlito"/>
              </a:rPr>
              <a:t>shall not be  </a:t>
            </a:r>
            <a:r>
              <a:rPr sz="2700" spc="-15" dirty="0">
                <a:cs typeface="Carlito"/>
              </a:rPr>
              <a:t>taxable.</a:t>
            </a:r>
            <a:endParaRPr sz="2700">
              <a:cs typeface="Carlito"/>
            </a:endParaRPr>
          </a:p>
          <a:p>
            <a:pPr marL="355600" marR="5080" indent="-342900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cs typeface="Carlito"/>
              </a:rPr>
              <a:t>There </a:t>
            </a:r>
            <a:r>
              <a:rPr sz="2700" dirty="0">
                <a:cs typeface="Carlito"/>
              </a:rPr>
              <a:t>is </a:t>
            </a:r>
            <a:r>
              <a:rPr sz="2700" spc="-5" dirty="0">
                <a:cs typeface="Carlito"/>
              </a:rPr>
              <a:t>no </a:t>
            </a:r>
            <a:r>
              <a:rPr sz="2700" spc="-15" dirty="0">
                <a:cs typeface="Carlito"/>
              </a:rPr>
              <a:t>difference </a:t>
            </a:r>
            <a:r>
              <a:rPr sz="2700" spc="-10" dirty="0">
                <a:cs typeface="Carlito"/>
              </a:rPr>
              <a:t>between legal </a:t>
            </a:r>
            <a:r>
              <a:rPr sz="2700" dirty="0">
                <a:cs typeface="Carlito"/>
              </a:rPr>
              <a:t>&amp; </a:t>
            </a:r>
            <a:r>
              <a:rPr sz="2700" spc="-5" dirty="0">
                <a:cs typeface="Carlito"/>
              </a:rPr>
              <a:t>illegal business  </a:t>
            </a:r>
            <a:r>
              <a:rPr sz="2700" spc="-25" dirty="0">
                <a:cs typeface="Carlito"/>
              </a:rPr>
              <a:t>for </a:t>
            </a:r>
            <a:r>
              <a:rPr sz="2700" spc="-20" dirty="0">
                <a:cs typeface="Carlito"/>
              </a:rPr>
              <a:t>taxation </a:t>
            </a:r>
            <a:r>
              <a:rPr sz="2700" spc="-5" dirty="0">
                <a:cs typeface="Carlito"/>
              </a:rPr>
              <a:t>purpose. </a:t>
            </a:r>
            <a:r>
              <a:rPr sz="2700" spc="-20" dirty="0">
                <a:cs typeface="Carlito"/>
              </a:rPr>
              <a:t>Even </a:t>
            </a:r>
            <a:r>
              <a:rPr sz="2700" spc="-5" dirty="0">
                <a:cs typeface="Carlito"/>
              </a:rPr>
              <a:t>income </a:t>
            </a:r>
            <a:r>
              <a:rPr sz="2700" spc="-15" dirty="0">
                <a:cs typeface="Carlito"/>
              </a:rPr>
              <a:t>from </a:t>
            </a:r>
            <a:r>
              <a:rPr sz="2700" spc="-10" dirty="0">
                <a:cs typeface="Carlito"/>
              </a:rPr>
              <a:t>illegal </a:t>
            </a:r>
            <a:r>
              <a:rPr sz="2700" spc="-5" dirty="0">
                <a:cs typeface="Carlito"/>
              </a:rPr>
              <a:t>business  shall be</a:t>
            </a:r>
            <a:r>
              <a:rPr sz="2700" spc="-15" dirty="0">
                <a:cs typeface="Carlito"/>
              </a:rPr>
              <a:t> taxable.</a:t>
            </a:r>
            <a:endParaRPr sz="2700">
              <a:cs typeface="Carli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95400"/>
            <a:ext cx="9143999" cy="670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46888"/>
            <a:ext cx="9143999" cy="274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0" y="274320"/>
            <a:ext cx="9144000" cy="1243965"/>
            <a:chOff x="0" y="274320"/>
            <a:chExt cx="9144000" cy="1243965"/>
          </a:xfrm>
        </p:grpSpPr>
        <p:sp>
          <p:nvSpPr>
            <p:cNvPr id="5" name="object 5"/>
            <p:cNvSpPr/>
            <p:nvPr/>
          </p:nvSpPr>
          <p:spPr>
            <a:xfrm>
              <a:off x="1239011" y="1295400"/>
              <a:ext cx="6662928" cy="22250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274320"/>
              <a:ext cx="9144000" cy="102107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0" y="274320"/>
            <a:ext cx="9144000" cy="817531"/>
          </a:xfrm>
          <a:prstGeom prst="rect">
            <a:avLst/>
          </a:prstGeom>
          <a:ln w="9144">
            <a:solidFill>
              <a:srgbClr val="497DBA"/>
            </a:solidFill>
          </a:ln>
        </p:spPr>
        <p:txBody>
          <a:bodyPr vert="horz" wrap="square" lIns="0" tIns="139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95"/>
              </a:spcBef>
            </a:pPr>
            <a:r>
              <a:rPr sz="4400" b="0" dirty="0">
                <a:latin typeface="+mn-lt"/>
                <a:cs typeface="Carlito"/>
              </a:rPr>
              <a:t>Basis </a:t>
            </a:r>
            <a:r>
              <a:rPr sz="4400" b="0" spc="-5" dirty="0">
                <a:latin typeface="+mn-lt"/>
                <a:cs typeface="Carlito"/>
              </a:rPr>
              <a:t>of </a:t>
            </a:r>
            <a:r>
              <a:rPr sz="4400" b="0" spc="-20" dirty="0">
                <a:latin typeface="+mn-lt"/>
                <a:cs typeface="Carlito"/>
              </a:rPr>
              <a:t>Charge </a:t>
            </a:r>
            <a:r>
              <a:rPr sz="4400" b="0" dirty="0">
                <a:latin typeface="+mn-lt"/>
                <a:cs typeface="Carlito"/>
              </a:rPr>
              <a:t>: [ </a:t>
            </a:r>
            <a:r>
              <a:rPr sz="4400" b="0" spc="-5" dirty="0">
                <a:latin typeface="+mn-lt"/>
                <a:cs typeface="Carlito"/>
              </a:rPr>
              <a:t>Sec </a:t>
            </a:r>
            <a:r>
              <a:rPr sz="4400" b="0" dirty="0">
                <a:latin typeface="+mn-lt"/>
                <a:cs typeface="Carlito"/>
              </a:rPr>
              <a:t>28</a:t>
            </a:r>
            <a:r>
              <a:rPr sz="4400" b="0" spc="10" dirty="0">
                <a:latin typeface="+mn-lt"/>
                <a:cs typeface="Carlito"/>
              </a:rPr>
              <a:t> </a:t>
            </a:r>
            <a:r>
              <a:rPr sz="4400" b="0" dirty="0">
                <a:latin typeface="+mn-lt"/>
                <a:cs typeface="Carlito"/>
              </a:rPr>
              <a:t>]</a:t>
            </a:r>
            <a:endParaRPr sz="4400">
              <a:latin typeface="+mn-lt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1555749"/>
            <a:ext cx="7986395" cy="4250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375"/>
              </a:lnSpc>
              <a:spcBef>
                <a:spcPts val="95"/>
              </a:spcBef>
            </a:pPr>
            <a:r>
              <a:rPr sz="2200" spc="-10" dirty="0">
                <a:cs typeface="Carlito"/>
              </a:rPr>
              <a:t>The following </a:t>
            </a:r>
            <a:r>
              <a:rPr sz="2200" b="1" spc="-5" dirty="0">
                <a:cs typeface="Carlito"/>
              </a:rPr>
              <a:t>income shall </a:t>
            </a:r>
            <a:r>
              <a:rPr sz="2200" b="1" spc="-10" dirty="0">
                <a:cs typeface="Carlito"/>
              </a:rPr>
              <a:t>be </a:t>
            </a:r>
            <a:r>
              <a:rPr sz="2200" b="1" spc="-15" dirty="0">
                <a:cs typeface="Carlito"/>
              </a:rPr>
              <a:t>chargeable </a:t>
            </a:r>
            <a:r>
              <a:rPr sz="2200" b="1" spc="-20" dirty="0">
                <a:cs typeface="Carlito"/>
              </a:rPr>
              <a:t>to </a:t>
            </a:r>
            <a:r>
              <a:rPr sz="2200" b="1" spc="-5" dirty="0">
                <a:cs typeface="Carlito"/>
              </a:rPr>
              <a:t>income </a:t>
            </a:r>
            <a:r>
              <a:rPr sz="2200" b="1" spc="-25" dirty="0">
                <a:cs typeface="Carlito"/>
              </a:rPr>
              <a:t>tax </a:t>
            </a:r>
            <a:r>
              <a:rPr sz="2200" spc="-10" dirty="0">
                <a:cs typeface="Carlito"/>
              </a:rPr>
              <a:t>under</a:t>
            </a:r>
            <a:r>
              <a:rPr sz="2200" spc="240" dirty="0">
                <a:cs typeface="Carlito"/>
              </a:rPr>
              <a:t> </a:t>
            </a:r>
            <a:r>
              <a:rPr sz="2200" spc="-5" dirty="0">
                <a:cs typeface="Carlito"/>
              </a:rPr>
              <a:t>the</a:t>
            </a:r>
            <a:endParaRPr sz="2200">
              <a:cs typeface="Carlito"/>
            </a:endParaRPr>
          </a:p>
          <a:p>
            <a:pPr marL="12700">
              <a:lnSpc>
                <a:spcPts val="2375"/>
              </a:lnSpc>
            </a:pPr>
            <a:r>
              <a:rPr sz="2200" spc="-5" dirty="0">
                <a:cs typeface="Carlito"/>
              </a:rPr>
              <a:t>head “ </a:t>
            </a:r>
            <a:r>
              <a:rPr sz="2200" spc="-10" dirty="0">
                <a:cs typeface="Carlito"/>
              </a:rPr>
              <a:t>Profit </a:t>
            </a:r>
            <a:r>
              <a:rPr sz="2200" spc="-5" dirty="0">
                <a:cs typeface="Carlito"/>
              </a:rPr>
              <a:t>&amp; Gains of Business or</a:t>
            </a:r>
            <a:r>
              <a:rPr sz="2200" spc="25" dirty="0">
                <a:cs typeface="Carlito"/>
              </a:rPr>
              <a:t> </a:t>
            </a:r>
            <a:r>
              <a:rPr sz="2200" spc="-10" dirty="0">
                <a:cs typeface="Carlito"/>
              </a:rPr>
              <a:t>Profession.</a:t>
            </a:r>
            <a:endParaRPr sz="2200"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10" dirty="0">
                <a:cs typeface="Carlito"/>
              </a:rPr>
              <a:t>The profit </a:t>
            </a:r>
            <a:r>
              <a:rPr sz="2200" dirty="0">
                <a:cs typeface="Carlito"/>
              </a:rPr>
              <a:t>or </a:t>
            </a:r>
            <a:r>
              <a:rPr sz="2200" spc="-15" dirty="0">
                <a:cs typeface="Carlito"/>
              </a:rPr>
              <a:t>gains </a:t>
            </a:r>
            <a:r>
              <a:rPr sz="2200" dirty="0">
                <a:cs typeface="Carlito"/>
              </a:rPr>
              <a:t>of </a:t>
            </a:r>
            <a:r>
              <a:rPr sz="2200" spc="-15" dirty="0">
                <a:cs typeface="Carlito"/>
              </a:rPr>
              <a:t>any </a:t>
            </a:r>
            <a:r>
              <a:rPr sz="2200" spc="-5" dirty="0">
                <a:cs typeface="Carlito"/>
              </a:rPr>
              <a:t>business </a:t>
            </a:r>
            <a:r>
              <a:rPr sz="2200" dirty="0">
                <a:cs typeface="Carlito"/>
              </a:rPr>
              <a:t>or </a:t>
            </a:r>
            <a:r>
              <a:rPr sz="2200" spc="-10" dirty="0">
                <a:cs typeface="Carlito"/>
              </a:rPr>
              <a:t>profession.[Sec </a:t>
            </a:r>
            <a:r>
              <a:rPr sz="2200" spc="-5" dirty="0">
                <a:cs typeface="Carlito"/>
              </a:rPr>
              <a:t>28</a:t>
            </a:r>
            <a:r>
              <a:rPr sz="2200" spc="65" dirty="0">
                <a:cs typeface="Carlito"/>
              </a:rPr>
              <a:t> </a:t>
            </a:r>
            <a:r>
              <a:rPr sz="2200" spc="-5" dirty="0">
                <a:cs typeface="Carlito"/>
              </a:rPr>
              <a:t>(i)]</a:t>
            </a:r>
            <a:endParaRPr sz="2200">
              <a:cs typeface="Carlito"/>
            </a:endParaRPr>
          </a:p>
          <a:p>
            <a:pPr marL="355600" marR="83820" indent="-342900">
              <a:lnSpc>
                <a:spcPct val="80000"/>
              </a:lnSpc>
              <a:spcBef>
                <a:spcPts val="5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10" dirty="0">
                <a:cs typeface="Carlito"/>
              </a:rPr>
              <a:t>Income derived by </a:t>
            </a:r>
            <a:r>
              <a:rPr sz="2200" spc="-5" dirty="0">
                <a:cs typeface="Carlito"/>
              </a:rPr>
              <a:t>a </a:t>
            </a:r>
            <a:r>
              <a:rPr sz="2200" spc="-10" dirty="0">
                <a:cs typeface="Carlito"/>
              </a:rPr>
              <a:t>trade, professional </a:t>
            </a:r>
            <a:r>
              <a:rPr sz="2200" dirty="0">
                <a:cs typeface="Carlito"/>
              </a:rPr>
              <a:t>or </a:t>
            </a:r>
            <a:r>
              <a:rPr sz="2200" spc="-10" dirty="0">
                <a:cs typeface="Carlito"/>
              </a:rPr>
              <a:t>similar </a:t>
            </a:r>
            <a:r>
              <a:rPr sz="2200" spc="-5" dirty="0">
                <a:cs typeface="Carlito"/>
              </a:rPr>
              <a:t>association </a:t>
            </a:r>
            <a:r>
              <a:rPr sz="2200" spc="-15" dirty="0">
                <a:cs typeface="Carlito"/>
              </a:rPr>
              <a:t>from  </a:t>
            </a:r>
            <a:r>
              <a:rPr sz="2200" spc="-5" dirty="0">
                <a:cs typeface="Carlito"/>
              </a:rPr>
              <a:t>specified </a:t>
            </a:r>
            <a:r>
              <a:rPr sz="2200" dirty="0">
                <a:cs typeface="Carlito"/>
              </a:rPr>
              <a:t>services </a:t>
            </a:r>
            <a:r>
              <a:rPr sz="2200" spc="-10" dirty="0">
                <a:cs typeface="Carlito"/>
              </a:rPr>
              <a:t>performed </a:t>
            </a:r>
            <a:r>
              <a:rPr sz="2200" spc="-20" dirty="0">
                <a:cs typeface="Carlito"/>
              </a:rPr>
              <a:t>for </a:t>
            </a:r>
            <a:r>
              <a:rPr sz="2200" spc="-5" dirty="0">
                <a:cs typeface="Carlito"/>
              </a:rPr>
              <a:t>its </a:t>
            </a:r>
            <a:r>
              <a:rPr sz="2200" spc="-10" dirty="0">
                <a:cs typeface="Carlito"/>
              </a:rPr>
              <a:t>members. </a:t>
            </a:r>
            <a:r>
              <a:rPr sz="2200" spc="-5" dirty="0">
                <a:cs typeface="Carlito"/>
              </a:rPr>
              <a:t>[ </a:t>
            </a:r>
            <a:r>
              <a:rPr sz="2200" spc="-10" dirty="0">
                <a:cs typeface="Carlito"/>
              </a:rPr>
              <a:t>Sec </a:t>
            </a:r>
            <a:r>
              <a:rPr sz="2200" spc="-5" dirty="0">
                <a:cs typeface="Carlito"/>
              </a:rPr>
              <a:t>28 (ii)</a:t>
            </a:r>
            <a:r>
              <a:rPr sz="2200" spc="150" dirty="0">
                <a:cs typeface="Carlito"/>
              </a:rPr>
              <a:t> </a:t>
            </a:r>
            <a:r>
              <a:rPr sz="2200" spc="-5" dirty="0">
                <a:cs typeface="Carlito"/>
              </a:rPr>
              <a:t>]</a:t>
            </a:r>
            <a:endParaRPr sz="2200">
              <a:cs typeface="Carlito"/>
            </a:endParaRPr>
          </a:p>
          <a:p>
            <a:pPr marL="355600" marR="63500" indent="-342900">
              <a:lnSpc>
                <a:spcPts val="2110"/>
              </a:lnSpc>
              <a:spcBef>
                <a:spcPts val="51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10" dirty="0">
                <a:cs typeface="Carlito"/>
              </a:rPr>
              <a:t>The </a:t>
            </a:r>
            <a:r>
              <a:rPr sz="2200" spc="-25" dirty="0">
                <a:cs typeface="Carlito"/>
              </a:rPr>
              <a:t>Value </a:t>
            </a:r>
            <a:r>
              <a:rPr sz="2200" spc="-5" dirty="0">
                <a:cs typeface="Carlito"/>
              </a:rPr>
              <a:t>of </a:t>
            </a:r>
            <a:r>
              <a:rPr sz="2200" spc="-15" dirty="0">
                <a:cs typeface="Carlito"/>
              </a:rPr>
              <a:t>any </a:t>
            </a:r>
            <a:r>
              <a:rPr sz="2200" spc="-10" dirty="0">
                <a:cs typeface="Carlito"/>
              </a:rPr>
              <a:t>benefit </a:t>
            </a:r>
            <a:r>
              <a:rPr sz="2200" dirty="0">
                <a:cs typeface="Carlito"/>
              </a:rPr>
              <a:t>or </a:t>
            </a:r>
            <a:r>
              <a:rPr sz="2200" spc="-10" dirty="0">
                <a:cs typeface="Carlito"/>
              </a:rPr>
              <a:t>perquisite, </a:t>
            </a:r>
            <a:r>
              <a:rPr sz="2200" spc="-5" dirty="0">
                <a:cs typeface="Carlito"/>
              </a:rPr>
              <a:t>whether </a:t>
            </a:r>
            <a:r>
              <a:rPr sz="2200" spc="-10" dirty="0">
                <a:cs typeface="Carlito"/>
              </a:rPr>
              <a:t>convertible </a:t>
            </a:r>
            <a:r>
              <a:rPr sz="2200" spc="-15" dirty="0">
                <a:cs typeface="Carlito"/>
              </a:rPr>
              <a:t>into  </a:t>
            </a:r>
            <a:r>
              <a:rPr sz="2200" spc="-5" dirty="0">
                <a:cs typeface="Carlito"/>
              </a:rPr>
              <a:t>money </a:t>
            </a:r>
            <a:r>
              <a:rPr sz="2200" dirty="0">
                <a:cs typeface="Carlito"/>
              </a:rPr>
              <a:t>or </a:t>
            </a:r>
            <a:r>
              <a:rPr sz="2200" spc="-5" dirty="0">
                <a:cs typeface="Carlito"/>
              </a:rPr>
              <a:t>not, </a:t>
            </a:r>
            <a:r>
              <a:rPr sz="2200" dirty="0">
                <a:cs typeface="Carlito"/>
              </a:rPr>
              <a:t>arising </a:t>
            </a:r>
            <a:r>
              <a:rPr sz="2200" spc="-10" dirty="0">
                <a:cs typeface="Carlito"/>
              </a:rPr>
              <a:t>from </a:t>
            </a:r>
            <a:r>
              <a:rPr sz="2200" spc="-5" dirty="0">
                <a:cs typeface="Carlito"/>
              </a:rPr>
              <a:t>business or the </a:t>
            </a:r>
            <a:r>
              <a:rPr sz="2200" spc="-20" dirty="0">
                <a:cs typeface="Carlito"/>
              </a:rPr>
              <a:t>exercise </a:t>
            </a:r>
            <a:r>
              <a:rPr sz="2200" dirty="0">
                <a:cs typeface="Carlito"/>
              </a:rPr>
              <a:t>of </a:t>
            </a:r>
            <a:r>
              <a:rPr sz="2200" spc="-10" dirty="0">
                <a:cs typeface="Carlito"/>
              </a:rPr>
              <a:t>profession. </a:t>
            </a:r>
            <a:r>
              <a:rPr sz="2200" spc="-5" dirty="0">
                <a:cs typeface="Carlito"/>
              </a:rPr>
              <a:t>[  </a:t>
            </a:r>
            <a:r>
              <a:rPr sz="2200" spc="-10" dirty="0">
                <a:cs typeface="Carlito"/>
              </a:rPr>
              <a:t>Sec </a:t>
            </a:r>
            <a:r>
              <a:rPr sz="2200" spc="-5" dirty="0">
                <a:cs typeface="Carlito"/>
              </a:rPr>
              <a:t>28 (iv)</a:t>
            </a:r>
            <a:r>
              <a:rPr sz="2200" spc="15" dirty="0">
                <a:cs typeface="Carlito"/>
              </a:rPr>
              <a:t> </a:t>
            </a:r>
            <a:r>
              <a:rPr sz="2200" spc="-5" dirty="0">
                <a:cs typeface="Carlito"/>
              </a:rPr>
              <a:t>]</a:t>
            </a:r>
            <a:endParaRPr sz="2200">
              <a:cs typeface="Carlito"/>
            </a:endParaRPr>
          </a:p>
          <a:p>
            <a:pPr marL="355600" marR="105410" indent="-342900">
              <a:lnSpc>
                <a:spcPts val="2110"/>
              </a:lnSpc>
              <a:spcBef>
                <a:spcPts val="53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15" dirty="0">
                <a:cs typeface="Carlito"/>
              </a:rPr>
              <a:t>Any interest, </a:t>
            </a:r>
            <a:r>
              <a:rPr sz="2200" spc="-25" dirty="0">
                <a:cs typeface="Carlito"/>
              </a:rPr>
              <a:t>Salary, </a:t>
            </a:r>
            <a:r>
              <a:rPr sz="2200" spc="-5" dirty="0">
                <a:cs typeface="Carlito"/>
              </a:rPr>
              <a:t>bonus, commission </a:t>
            </a:r>
            <a:r>
              <a:rPr sz="2200" dirty="0">
                <a:cs typeface="Carlito"/>
              </a:rPr>
              <a:t>or </a:t>
            </a:r>
            <a:r>
              <a:rPr sz="2200" spc="-10" dirty="0">
                <a:cs typeface="Carlito"/>
              </a:rPr>
              <a:t>remuneration due </a:t>
            </a:r>
            <a:r>
              <a:rPr sz="2200" spc="-20" dirty="0">
                <a:cs typeface="Carlito"/>
              </a:rPr>
              <a:t>to </a:t>
            </a:r>
            <a:r>
              <a:rPr sz="2200" dirty="0">
                <a:cs typeface="Carlito"/>
              </a:rPr>
              <a:t>or  </a:t>
            </a:r>
            <a:r>
              <a:rPr sz="2200" spc="-10" dirty="0">
                <a:cs typeface="Carlito"/>
              </a:rPr>
              <a:t>received by </a:t>
            </a:r>
            <a:r>
              <a:rPr sz="2200" spc="-5" dirty="0">
                <a:cs typeface="Carlito"/>
              </a:rPr>
              <a:t>a partner </a:t>
            </a:r>
            <a:r>
              <a:rPr sz="2200" spc="-15" dirty="0">
                <a:cs typeface="Carlito"/>
              </a:rPr>
              <a:t>from </a:t>
            </a:r>
            <a:r>
              <a:rPr sz="2200" spc="-5" dirty="0">
                <a:cs typeface="Carlito"/>
              </a:rPr>
              <a:t>a </a:t>
            </a:r>
            <a:r>
              <a:rPr sz="2200" spc="-10" dirty="0">
                <a:cs typeface="Carlito"/>
              </a:rPr>
              <a:t>firm. </a:t>
            </a:r>
            <a:r>
              <a:rPr sz="2200" spc="-5" dirty="0">
                <a:cs typeface="Carlito"/>
              </a:rPr>
              <a:t>[ </a:t>
            </a:r>
            <a:r>
              <a:rPr sz="2200" spc="-10" dirty="0">
                <a:cs typeface="Carlito"/>
              </a:rPr>
              <a:t>Sec </a:t>
            </a:r>
            <a:r>
              <a:rPr sz="2200" spc="-5" dirty="0">
                <a:cs typeface="Carlito"/>
              </a:rPr>
              <a:t>28 (v)</a:t>
            </a:r>
            <a:r>
              <a:rPr sz="2200" spc="105" dirty="0">
                <a:cs typeface="Carlito"/>
              </a:rPr>
              <a:t> </a:t>
            </a:r>
            <a:r>
              <a:rPr sz="2200" spc="-5" dirty="0">
                <a:cs typeface="Carlito"/>
              </a:rPr>
              <a:t>]</a:t>
            </a:r>
            <a:endParaRPr sz="2200">
              <a:cs typeface="Carlito"/>
            </a:endParaRPr>
          </a:p>
          <a:p>
            <a:pPr marL="355600" marR="5080" indent="-342900">
              <a:lnSpc>
                <a:spcPct val="80100"/>
              </a:lnSpc>
              <a:spcBef>
                <a:spcPts val="5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15" dirty="0">
                <a:cs typeface="Carlito"/>
              </a:rPr>
              <a:t>Any </a:t>
            </a:r>
            <a:r>
              <a:rPr sz="2200" spc="-10" dirty="0">
                <a:cs typeface="Carlito"/>
              </a:rPr>
              <a:t>Sum received </a:t>
            </a:r>
            <a:r>
              <a:rPr sz="2200" spc="-20" dirty="0">
                <a:cs typeface="Carlito"/>
              </a:rPr>
              <a:t>for </a:t>
            </a:r>
            <a:r>
              <a:rPr sz="2200" spc="-5" dirty="0">
                <a:cs typeface="Carlito"/>
              </a:rPr>
              <a:t>not carrying out </a:t>
            </a:r>
            <a:r>
              <a:rPr sz="2200" spc="-15" dirty="0">
                <a:cs typeface="Carlito"/>
              </a:rPr>
              <a:t>any </a:t>
            </a:r>
            <a:r>
              <a:rPr sz="2200" spc="-5" dirty="0">
                <a:cs typeface="Carlito"/>
              </a:rPr>
              <a:t>activity in </a:t>
            </a:r>
            <a:r>
              <a:rPr sz="2200" spc="-10" dirty="0">
                <a:cs typeface="Carlito"/>
              </a:rPr>
              <a:t>relation </a:t>
            </a:r>
            <a:r>
              <a:rPr sz="2200" spc="-20" dirty="0">
                <a:cs typeface="Carlito"/>
              </a:rPr>
              <a:t>to </a:t>
            </a:r>
            <a:r>
              <a:rPr sz="2200" spc="-15" dirty="0">
                <a:cs typeface="Carlito"/>
              </a:rPr>
              <a:t>any  </a:t>
            </a:r>
            <a:r>
              <a:rPr sz="2200" spc="-5" dirty="0">
                <a:cs typeface="Carlito"/>
              </a:rPr>
              <a:t>business or not </a:t>
            </a:r>
            <a:r>
              <a:rPr sz="2200" spc="-15" dirty="0">
                <a:cs typeface="Carlito"/>
              </a:rPr>
              <a:t>to </a:t>
            </a:r>
            <a:r>
              <a:rPr sz="2200" spc="-10" dirty="0">
                <a:cs typeface="Carlito"/>
              </a:rPr>
              <a:t>share </a:t>
            </a:r>
            <a:r>
              <a:rPr sz="2200" spc="-15" dirty="0">
                <a:cs typeface="Carlito"/>
              </a:rPr>
              <a:t>any </a:t>
            </a:r>
            <a:r>
              <a:rPr sz="2200" spc="-30" dirty="0">
                <a:cs typeface="Carlito"/>
              </a:rPr>
              <a:t>know-how, </a:t>
            </a:r>
            <a:r>
              <a:rPr sz="2200" spc="-15" dirty="0">
                <a:cs typeface="Carlito"/>
              </a:rPr>
              <a:t>patent, </a:t>
            </a:r>
            <a:r>
              <a:rPr sz="2200" spc="-10" dirty="0">
                <a:cs typeface="Carlito"/>
              </a:rPr>
              <a:t>copyright,  trademark </a:t>
            </a:r>
            <a:r>
              <a:rPr sz="2200" spc="-15" dirty="0">
                <a:cs typeface="Carlito"/>
              </a:rPr>
              <a:t>etc. </a:t>
            </a:r>
            <a:r>
              <a:rPr sz="2200" spc="-5" dirty="0">
                <a:cs typeface="Carlito"/>
              </a:rPr>
              <a:t>[ </a:t>
            </a:r>
            <a:r>
              <a:rPr sz="2200" spc="-10" dirty="0">
                <a:cs typeface="Carlito"/>
              </a:rPr>
              <a:t>Sec 28(va)</a:t>
            </a:r>
            <a:r>
              <a:rPr sz="2200" spc="30" dirty="0">
                <a:cs typeface="Carlito"/>
              </a:rPr>
              <a:t> </a:t>
            </a:r>
            <a:r>
              <a:rPr sz="2200" spc="-5" dirty="0">
                <a:cs typeface="Carlito"/>
              </a:rPr>
              <a:t>]</a:t>
            </a:r>
            <a:endParaRPr sz="2200">
              <a:cs typeface="Carlito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10" dirty="0">
                <a:cs typeface="Carlito"/>
              </a:rPr>
              <a:t>Income </a:t>
            </a:r>
            <a:r>
              <a:rPr sz="2200" spc="-15" dirty="0">
                <a:cs typeface="Carlito"/>
              </a:rPr>
              <a:t>from </a:t>
            </a:r>
            <a:r>
              <a:rPr sz="2200" spc="-10" dirty="0">
                <a:cs typeface="Carlito"/>
              </a:rPr>
              <a:t>speculative</a:t>
            </a:r>
            <a:r>
              <a:rPr sz="2200" spc="55" dirty="0">
                <a:cs typeface="Carlito"/>
              </a:rPr>
              <a:t> </a:t>
            </a:r>
            <a:r>
              <a:rPr sz="2200" spc="-10" dirty="0">
                <a:cs typeface="Carlito"/>
              </a:rPr>
              <a:t>transaction</a:t>
            </a:r>
            <a:endParaRPr sz="2200">
              <a:cs typeface="Carli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4572" y="0"/>
            <a:ext cx="9153525" cy="996950"/>
            <a:chOff x="-4572" y="0"/>
            <a:chExt cx="9153525" cy="996950"/>
          </a:xfrm>
        </p:grpSpPr>
        <p:sp>
          <p:nvSpPr>
            <p:cNvPr id="3" name="object 3"/>
            <p:cNvSpPr/>
            <p:nvPr/>
          </p:nvSpPr>
          <p:spPr>
            <a:xfrm>
              <a:off x="0" y="762000"/>
              <a:ext cx="9143999" cy="6705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75487" y="762000"/>
              <a:ext cx="8189975" cy="23012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9144000" cy="76200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9144000" cy="762000"/>
            </a:xfrm>
            <a:custGeom>
              <a:avLst/>
              <a:gdLst/>
              <a:ahLst/>
              <a:cxnLst/>
              <a:rect l="l" t="t" r="r" b="b"/>
              <a:pathLst>
                <a:path w="9144000" h="762000">
                  <a:moveTo>
                    <a:pt x="0" y="762000"/>
                  </a:moveTo>
                  <a:lnTo>
                    <a:pt x="9144000" y="7620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762000"/>
                  </a:lnTo>
                  <a:close/>
                </a:path>
              </a:pathLst>
            </a:custGeom>
            <a:ln w="91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0" y="64719"/>
            <a:ext cx="9144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10" dirty="0">
                <a:latin typeface="+mn-lt"/>
                <a:cs typeface="Carlito"/>
              </a:rPr>
              <a:t>SPECIFIC </a:t>
            </a:r>
            <a:r>
              <a:rPr sz="3600" b="0" spc="-5" dirty="0">
                <a:latin typeface="+mn-lt"/>
                <a:cs typeface="Carlito"/>
              </a:rPr>
              <a:t>DEDUCTIONS </a:t>
            </a:r>
            <a:r>
              <a:rPr sz="3600" b="0" dirty="0">
                <a:latin typeface="+mn-lt"/>
                <a:cs typeface="Carlito"/>
              </a:rPr>
              <a:t>[Sec.30 </a:t>
            </a:r>
            <a:r>
              <a:rPr sz="3600" b="0" spc="-25" dirty="0">
                <a:latin typeface="+mn-lt"/>
                <a:cs typeface="Carlito"/>
              </a:rPr>
              <a:t>to </a:t>
            </a:r>
            <a:r>
              <a:rPr sz="3600" b="0" spc="-5" dirty="0">
                <a:latin typeface="+mn-lt"/>
                <a:cs typeface="Carlito"/>
              </a:rPr>
              <a:t>Sec</a:t>
            </a:r>
            <a:r>
              <a:rPr sz="3600" b="0" dirty="0">
                <a:latin typeface="+mn-lt"/>
                <a:cs typeface="Carlito"/>
              </a:rPr>
              <a:t> 37]</a:t>
            </a:r>
            <a:endParaRPr sz="3600">
              <a:latin typeface="+mn-lt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1140" y="877570"/>
            <a:ext cx="8773160" cy="584200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212090" indent="-200025">
              <a:lnSpc>
                <a:spcPct val="100000"/>
              </a:lnSpc>
              <a:spcBef>
                <a:spcPts val="530"/>
              </a:spcBef>
              <a:buSzPct val="88888"/>
              <a:buAutoNum type="arabicPeriod"/>
              <a:tabLst>
                <a:tab pos="212725" algn="l"/>
              </a:tabLst>
            </a:pPr>
            <a:r>
              <a:rPr spc="-10" dirty="0">
                <a:cs typeface="Carlito"/>
              </a:rPr>
              <a:t>Rent, Rates </a:t>
            </a:r>
            <a:r>
              <a:rPr spc="-60" dirty="0">
                <a:cs typeface="Carlito"/>
              </a:rPr>
              <a:t>,Taxes </a:t>
            </a:r>
            <a:r>
              <a:rPr dirty="0">
                <a:cs typeface="Carlito"/>
              </a:rPr>
              <a:t>&amp; </a:t>
            </a:r>
            <a:r>
              <a:rPr spc="-5" dirty="0">
                <a:cs typeface="Carlito"/>
              </a:rPr>
              <a:t>Insurance </a:t>
            </a:r>
            <a:r>
              <a:rPr spc="-15" dirty="0">
                <a:cs typeface="Carlito"/>
              </a:rPr>
              <a:t>for </a:t>
            </a:r>
            <a:r>
              <a:rPr spc="-5" dirty="0">
                <a:cs typeface="Carlito"/>
              </a:rPr>
              <a:t>Building used </a:t>
            </a:r>
            <a:r>
              <a:rPr spc="-15" dirty="0">
                <a:cs typeface="Carlito"/>
              </a:rPr>
              <a:t>for </a:t>
            </a:r>
            <a:r>
              <a:rPr spc="-5" dirty="0">
                <a:cs typeface="Carlito"/>
              </a:rPr>
              <a:t>the purpose of business. </a:t>
            </a:r>
            <a:r>
              <a:rPr dirty="0">
                <a:cs typeface="Carlito"/>
              </a:rPr>
              <a:t>[ </a:t>
            </a:r>
            <a:r>
              <a:rPr spc="-5" dirty="0">
                <a:cs typeface="Carlito"/>
              </a:rPr>
              <a:t>Sec </a:t>
            </a:r>
            <a:r>
              <a:rPr dirty="0">
                <a:cs typeface="Carlito"/>
              </a:rPr>
              <a:t>30</a:t>
            </a:r>
            <a:r>
              <a:rPr spc="200" dirty="0">
                <a:cs typeface="Carlito"/>
              </a:rPr>
              <a:t> </a:t>
            </a:r>
            <a:r>
              <a:rPr dirty="0">
                <a:cs typeface="Carlito"/>
              </a:rPr>
              <a:t>]</a:t>
            </a:r>
            <a:endParaRPr>
              <a:cs typeface="Carlito"/>
            </a:endParaRPr>
          </a:p>
          <a:p>
            <a:pPr marL="237490" indent="-225425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238125" algn="l"/>
              </a:tabLst>
            </a:pPr>
            <a:r>
              <a:rPr spc="-15" dirty="0">
                <a:cs typeface="Carlito"/>
              </a:rPr>
              <a:t>Repairs </a:t>
            </a:r>
            <a:r>
              <a:rPr dirty="0">
                <a:cs typeface="Carlito"/>
              </a:rPr>
              <a:t>&amp; </a:t>
            </a:r>
            <a:r>
              <a:rPr spc="-5" dirty="0">
                <a:cs typeface="Carlito"/>
              </a:rPr>
              <a:t>Insurance of Plant </a:t>
            </a:r>
            <a:r>
              <a:rPr dirty="0">
                <a:cs typeface="Carlito"/>
              </a:rPr>
              <a:t>&amp; </a:t>
            </a:r>
            <a:r>
              <a:rPr spc="-5" dirty="0">
                <a:cs typeface="Carlito"/>
              </a:rPr>
              <a:t>Machinery </a:t>
            </a:r>
            <a:r>
              <a:rPr dirty="0">
                <a:cs typeface="Carlito"/>
              </a:rPr>
              <a:t>, </a:t>
            </a:r>
            <a:r>
              <a:rPr spc="-10" dirty="0">
                <a:cs typeface="Carlito"/>
              </a:rPr>
              <a:t>Furniture </a:t>
            </a:r>
            <a:r>
              <a:rPr dirty="0">
                <a:cs typeface="Carlito"/>
              </a:rPr>
              <a:t>[ </a:t>
            </a:r>
            <a:r>
              <a:rPr spc="-5" dirty="0">
                <a:cs typeface="Carlito"/>
              </a:rPr>
              <a:t>Sec </a:t>
            </a:r>
            <a:r>
              <a:rPr dirty="0">
                <a:cs typeface="Carlito"/>
              </a:rPr>
              <a:t>31</a:t>
            </a:r>
            <a:r>
              <a:rPr spc="105" dirty="0">
                <a:cs typeface="Carlito"/>
              </a:rPr>
              <a:t> </a:t>
            </a:r>
            <a:r>
              <a:rPr dirty="0">
                <a:cs typeface="Carlito"/>
              </a:rPr>
              <a:t>]</a:t>
            </a:r>
            <a:endParaRPr>
              <a:cs typeface="Carlito"/>
            </a:endParaRPr>
          </a:p>
          <a:p>
            <a:pPr marL="237490" indent="-225425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238125" algn="l"/>
              </a:tabLst>
            </a:pPr>
            <a:r>
              <a:rPr spc="-10" dirty="0">
                <a:cs typeface="Carlito"/>
              </a:rPr>
              <a:t>Depreciation </a:t>
            </a:r>
            <a:r>
              <a:rPr spc="-5" dirty="0">
                <a:cs typeface="Carlito"/>
              </a:rPr>
              <a:t>of building or plant </a:t>
            </a:r>
            <a:r>
              <a:rPr dirty="0">
                <a:cs typeface="Carlito"/>
              </a:rPr>
              <a:t>&amp; </a:t>
            </a:r>
            <a:r>
              <a:rPr spc="-15" dirty="0">
                <a:cs typeface="Carlito"/>
              </a:rPr>
              <a:t>machinery.[ </a:t>
            </a:r>
            <a:r>
              <a:rPr spc="-5" dirty="0">
                <a:cs typeface="Carlito"/>
              </a:rPr>
              <a:t>Sec </a:t>
            </a:r>
            <a:r>
              <a:rPr dirty="0">
                <a:cs typeface="Carlito"/>
              </a:rPr>
              <a:t>32</a:t>
            </a:r>
            <a:r>
              <a:rPr spc="114" dirty="0">
                <a:cs typeface="Carlito"/>
              </a:rPr>
              <a:t> </a:t>
            </a:r>
            <a:r>
              <a:rPr dirty="0">
                <a:cs typeface="Carlito"/>
              </a:rPr>
              <a:t>]</a:t>
            </a:r>
            <a:endParaRPr>
              <a:cs typeface="Carlito"/>
            </a:endParaRPr>
          </a:p>
          <a:p>
            <a:pPr marL="238125" indent="-22606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238760" algn="l"/>
              </a:tabLst>
            </a:pPr>
            <a:r>
              <a:rPr spc="-10" dirty="0">
                <a:cs typeface="Carlito"/>
              </a:rPr>
              <a:t>Investment Allowance </a:t>
            </a:r>
            <a:r>
              <a:rPr dirty="0">
                <a:cs typeface="Carlito"/>
              </a:rPr>
              <a:t>[ </a:t>
            </a:r>
            <a:r>
              <a:rPr spc="-5" dirty="0">
                <a:cs typeface="Carlito"/>
              </a:rPr>
              <a:t>Sec </a:t>
            </a:r>
            <a:r>
              <a:rPr dirty="0">
                <a:cs typeface="Carlito"/>
              </a:rPr>
              <a:t>32 </a:t>
            </a:r>
            <a:r>
              <a:rPr spc="-10" dirty="0">
                <a:cs typeface="Carlito"/>
              </a:rPr>
              <a:t>AC</a:t>
            </a:r>
            <a:r>
              <a:rPr spc="20" dirty="0">
                <a:cs typeface="Carlito"/>
              </a:rPr>
              <a:t> </a:t>
            </a:r>
            <a:r>
              <a:rPr dirty="0">
                <a:cs typeface="Carlito"/>
              </a:rPr>
              <a:t>]</a:t>
            </a:r>
            <a:endParaRPr>
              <a:cs typeface="Carlito"/>
            </a:endParaRPr>
          </a:p>
          <a:p>
            <a:pPr marL="237490" indent="-225425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238125" algn="l"/>
              </a:tabLst>
            </a:pPr>
            <a:r>
              <a:rPr spc="-15" dirty="0">
                <a:cs typeface="Carlito"/>
              </a:rPr>
              <a:t>Tea/Coffee/Rubber </a:t>
            </a:r>
            <a:r>
              <a:rPr spc="-5" dirty="0">
                <a:cs typeface="Carlito"/>
              </a:rPr>
              <a:t>Development </a:t>
            </a:r>
            <a:r>
              <a:rPr spc="-15" dirty="0">
                <a:cs typeface="Carlito"/>
              </a:rPr>
              <a:t>A/c </a:t>
            </a:r>
            <a:r>
              <a:rPr dirty="0">
                <a:cs typeface="Carlito"/>
              </a:rPr>
              <a:t>[ </a:t>
            </a:r>
            <a:r>
              <a:rPr spc="-5" dirty="0">
                <a:cs typeface="Carlito"/>
              </a:rPr>
              <a:t>Sec </a:t>
            </a:r>
            <a:r>
              <a:rPr dirty="0">
                <a:cs typeface="Carlito"/>
              </a:rPr>
              <a:t>33 AB</a:t>
            </a:r>
            <a:r>
              <a:rPr spc="50" dirty="0">
                <a:cs typeface="Carlito"/>
              </a:rPr>
              <a:t> </a:t>
            </a:r>
            <a:r>
              <a:rPr dirty="0">
                <a:cs typeface="Carlito"/>
              </a:rPr>
              <a:t>]</a:t>
            </a:r>
            <a:endParaRPr>
              <a:cs typeface="Carlito"/>
            </a:endParaRPr>
          </a:p>
          <a:p>
            <a:pPr marL="237490" indent="-225425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238125" algn="l"/>
              </a:tabLst>
            </a:pPr>
            <a:r>
              <a:rPr spc="-10" dirty="0">
                <a:cs typeface="Carlito"/>
              </a:rPr>
              <a:t>Site </a:t>
            </a:r>
            <a:r>
              <a:rPr spc="-15" dirty="0">
                <a:cs typeface="Carlito"/>
              </a:rPr>
              <a:t>Restoration </a:t>
            </a:r>
            <a:r>
              <a:rPr spc="-5" dirty="0">
                <a:cs typeface="Carlito"/>
              </a:rPr>
              <a:t>Fund </a:t>
            </a:r>
            <a:r>
              <a:rPr dirty="0">
                <a:cs typeface="Carlito"/>
              </a:rPr>
              <a:t>[ </a:t>
            </a:r>
            <a:r>
              <a:rPr spc="-5" dirty="0">
                <a:cs typeface="Carlito"/>
              </a:rPr>
              <a:t>Sec </a:t>
            </a:r>
            <a:r>
              <a:rPr dirty="0">
                <a:cs typeface="Carlito"/>
              </a:rPr>
              <a:t>33 </a:t>
            </a:r>
            <a:r>
              <a:rPr spc="-5" dirty="0">
                <a:cs typeface="Carlito"/>
              </a:rPr>
              <a:t>ABA</a:t>
            </a:r>
            <a:r>
              <a:rPr spc="30" dirty="0">
                <a:cs typeface="Carlito"/>
              </a:rPr>
              <a:t> </a:t>
            </a:r>
            <a:r>
              <a:rPr dirty="0">
                <a:cs typeface="Carlito"/>
              </a:rPr>
              <a:t>]</a:t>
            </a:r>
            <a:endParaRPr>
              <a:cs typeface="Carlito"/>
            </a:endParaRPr>
          </a:p>
          <a:p>
            <a:pPr marL="237490" indent="-225425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238125" algn="l"/>
              </a:tabLst>
            </a:pPr>
            <a:r>
              <a:rPr spc="-10" dirty="0">
                <a:cs typeface="Carlito"/>
              </a:rPr>
              <a:t>Reserve </a:t>
            </a:r>
            <a:r>
              <a:rPr spc="-15" dirty="0">
                <a:cs typeface="Carlito"/>
              </a:rPr>
              <a:t>for </a:t>
            </a:r>
            <a:r>
              <a:rPr spc="-5" dirty="0">
                <a:cs typeface="Carlito"/>
              </a:rPr>
              <a:t>Shipping Business </a:t>
            </a:r>
            <a:r>
              <a:rPr dirty="0">
                <a:cs typeface="Carlito"/>
              </a:rPr>
              <a:t>[ </a:t>
            </a:r>
            <a:r>
              <a:rPr spc="-5" dirty="0">
                <a:cs typeface="Carlito"/>
              </a:rPr>
              <a:t>Sec </a:t>
            </a:r>
            <a:r>
              <a:rPr dirty="0">
                <a:cs typeface="Carlito"/>
              </a:rPr>
              <a:t>33 </a:t>
            </a:r>
            <a:r>
              <a:rPr spc="-10" dirty="0">
                <a:cs typeface="Carlito"/>
              </a:rPr>
              <a:t>AC</a:t>
            </a:r>
            <a:r>
              <a:rPr spc="30" dirty="0">
                <a:cs typeface="Carlito"/>
              </a:rPr>
              <a:t> </a:t>
            </a:r>
            <a:r>
              <a:rPr dirty="0">
                <a:cs typeface="Carlito"/>
              </a:rPr>
              <a:t>]</a:t>
            </a:r>
            <a:endParaRPr>
              <a:cs typeface="Carlito"/>
            </a:endParaRPr>
          </a:p>
          <a:p>
            <a:pPr marL="237490" indent="-225425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238125" algn="l"/>
              </a:tabLst>
            </a:pPr>
            <a:r>
              <a:rPr spc="-5" dirty="0">
                <a:cs typeface="Carlito"/>
              </a:rPr>
              <a:t>Scientific </a:t>
            </a:r>
            <a:r>
              <a:rPr spc="-10" dirty="0">
                <a:cs typeface="Carlito"/>
              </a:rPr>
              <a:t>Research Expenditure </a:t>
            </a:r>
            <a:r>
              <a:rPr dirty="0">
                <a:cs typeface="Carlito"/>
              </a:rPr>
              <a:t>[ </a:t>
            </a:r>
            <a:r>
              <a:rPr spc="-5" dirty="0">
                <a:cs typeface="Carlito"/>
              </a:rPr>
              <a:t>Sec </a:t>
            </a:r>
            <a:r>
              <a:rPr dirty="0">
                <a:cs typeface="Carlito"/>
              </a:rPr>
              <a:t>35</a:t>
            </a:r>
            <a:r>
              <a:rPr spc="65" dirty="0">
                <a:cs typeface="Carlito"/>
              </a:rPr>
              <a:t> </a:t>
            </a:r>
            <a:r>
              <a:rPr dirty="0">
                <a:cs typeface="Carlito"/>
              </a:rPr>
              <a:t>]</a:t>
            </a:r>
            <a:endParaRPr>
              <a:cs typeface="Carlito"/>
            </a:endParaRPr>
          </a:p>
          <a:p>
            <a:pPr marL="238125" indent="-226060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238760" algn="l"/>
              </a:tabLst>
            </a:pPr>
            <a:r>
              <a:rPr spc="-5" dirty="0">
                <a:cs typeface="Carlito"/>
              </a:rPr>
              <a:t>Amortisation of </a:t>
            </a:r>
            <a:r>
              <a:rPr spc="-10" dirty="0">
                <a:cs typeface="Carlito"/>
              </a:rPr>
              <a:t>telecom </a:t>
            </a:r>
            <a:r>
              <a:rPr spc="-5" dirty="0">
                <a:cs typeface="Carlito"/>
              </a:rPr>
              <a:t>licence </a:t>
            </a:r>
            <a:r>
              <a:rPr spc="-15" dirty="0">
                <a:cs typeface="Carlito"/>
              </a:rPr>
              <a:t>fees </a:t>
            </a:r>
            <a:r>
              <a:rPr dirty="0">
                <a:cs typeface="Carlito"/>
              </a:rPr>
              <a:t>[ </a:t>
            </a:r>
            <a:r>
              <a:rPr spc="-5" dirty="0">
                <a:cs typeface="Carlito"/>
              </a:rPr>
              <a:t>Sec </a:t>
            </a:r>
            <a:r>
              <a:rPr dirty="0">
                <a:cs typeface="Carlito"/>
              </a:rPr>
              <a:t>35 ABB</a:t>
            </a:r>
            <a:r>
              <a:rPr spc="75" dirty="0">
                <a:cs typeface="Carlito"/>
              </a:rPr>
              <a:t> </a:t>
            </a:r>
            <a:r>
              <a:rPr dirty="0">
                <a:cs typeface="Carlito"/>
              </a:rPr>
              <a:t>]</a:t>
            </a:r>
            <a:endParaRPr>
              <a:cs typeface="Carlito"/>
            </a:endParaRPr>
          </a:p>
          <a:p>
            <a:pPr marL="353695" indent="-341630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354330" algn="l"/>
              </a:tabLst>
            </a:pPr>
            <a:r>
              <a:rPr spc="-5" dirty="0">
                <a:cs typeface="Carlito"/>
              </a:rPr>
              <a:t>Expenditure on eligible </a:t>
            </a:r>
            <a:r>
              <a:rPr spc="-10" dirty="0">
                <a:cs typeface="Carlito"/>
              </a:rPr>
              <a:t>projects </a:t>
            </a:r>
            <a:r>
              <a:rPr spc="-5" dirty="0">
                <a:cs typeface="Carlito"/>
              </a:rPr>
              <a:t>or scheme </a:t>
            </a:r>
            <a:r>
              <a:rPr dirty="0">
                <a:cs typeface="Carlito"/>
              </a:rPr>
              <a:t>[ </a:t>
            </a:r>
            <a:r>
              <a:rPr spc="-5" dirty="0">
                <a:cs typeface="Carlito"/>
              </a:rPr>
              <a:t>Sec </a:t>
            </a:r>
            <a:r>
              <a:rPr dirty="0">
                <a:cs typeface="Carlito"/>
              </a:rPr>
              <a:t>35 </a:t>
            </a:r>
            <a:r>
              <a:rPr spc="-10" dirty="0">
                <a:cs typeface="Carlito"/>
              </a:rPr>
              <a:t>AC</a:t>
            </a:r>
            <a:r>
              <a:rPr spc="70" dirty="0">
                <a:cs typeface="Carlito"/>
              </a:rPr>
              <a:t> </a:t>
            </a:r>
            <a:r>
              <a:rPr dirty="0">
                <a:cs typeface="Carlito"/>
              </a:rPr>
              <a:t>]</a:t>
            </a:r>
            <a:endParaRPr>
              <a:cs typeface="Carlito"/>
            </a:endParaRPr>
          </a:p>
          <a:p>
            <a:pPr marL="353695" indent="-34163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354330" algn="l"/>
              </a:tabLst>
            </a:pPr>
            <a:r>
              <a:rPr spc="-5" dirty="0">
                <a:cs typeface="Carlito"/>
              </a:rPr>
              <a:t>Deduction in </a:t>
            </a:r>
            <a:r>
              <a:rPr spc="-10" dirty="0">
                <a:cs typeface="Carlito"/>
              </a:rPr>
              <a:t>respect </a:t>
            </a:r>
            <a:r>
              <a:rPr spc="-5" dirty="0">
                <a:cs typeface="Carlito"/>
              </a:rPr>
              <a:t>of </a:t>
            </a:r>
            <a:r>
              <a:rPr spc="-10" dirty="0">
                <a:cs typeface="Carlito"/>
              </a:rPr>
              <a:t>exp </a:t>
            </a:r>
            <a:r>
              <a:rPr spc="-5" dirty="0">
                <a:cs typeface="Carlito"/>
              </a:rPr>
              <a:t>on specific business </a:t>
            </a:r>
            <a:r>
              <a:rPr dirty="0">
                <a:cs typeface="Carlito"/>
              </a:rPr>
              <a:t>[ </a:t>
            </a:r>
            <a:r>
              <a:rPr spc="-5" dirty="0">
                <a:cs typeface="Carlito"/>
              </a:rPr>
              <a:t>Sec </a:t>
            </a:r>
            <a:r>
              <a:rPr dirty="0">
                <a:cs typeface="Carlito"/>
              </a:rPr>
              <a:t>35 AD</a:t>
            </a:r>
            <a:r>
              <a:rPr spc="145" dirty="0">
                <a:cs typeface="Carlito"/>
              </a:rPr>
              <a:t> </a:t>
            </a:r>
            <a:r>
              <a:rPr dirty="0">
                <a:cs typeface="Carlito"/>
              </a:rPr>
              <a:t>]</a:t>
            </a:r>
            <a:endParaRPr>
              <a:cs typeface="Carlito"/>
            </a:endParaRPr>
          </a:p>
          <a:p>
            <a:pPr marL="12700" marR="508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354330" algn="l"/>
              </a:tabLst>
            </a:pPr>
            <a:r>
              <a:rPr spc="-15" dirty="0">
                <a:cs typeface="Carlito"/>
              </a:rPr>
              <a:t>Payment </a:t>
            </a:r>
            <a:r>
              <a:rPr spc="-10" dirty="0">
                <a:cs typeface="Carlito"/>
              </a:rPr>
              <a:t>to </a:t>
            </a:r>
            <a:r>
              <a:rPr spc="-5" dirty="0">
                <a:cs typeface="Carlito"/>
              </a:rPr>
              <a:t>Association </a:t>
            </a:r>
            <a:r>
              <a:rPr dirty="0">
                <a:cs typeface="Carlito"/>
              </a:rPr>
              <a:t>and </a:t>
            </a:r>
            <a:r>
              <a:rPr spc="-5" dirty="0">
                <a:cs typeface="Carlito"/>
              </a:rPr>
              <a:t>institution </a:t>
            </a:r>
            <a:r>
              <a:rPr spc="-15" dirty="0">
                <a:cs typeface="Carlito"/>
              </a:rPr>
              <a:t>for </a:t>
            </a:r>
            <a:r>
              <a:rPr spc="-5" dirty="0">
                <a:cs typeface="Carlito"/>
              </a:rPr>
              <a:t>carrying out </a:t>
            </a:r>
            <a:r>
              <a:rPr spc="-10" dirty="0">
                <a:cs typeface="Carlito"/>
              </a:rPr>
              <a:t>rural </a:t>
            </a:r>
            <a:r>
              <a:rPr spc="-5" dirty="0">
                <a:cs typeface="Carlito"/>
              </a:rPr>
              <a:t>development </a:t>
            </a:r>
            <a:r>
              <a:rPr spc="-15" dirty="0">
                <a:cs typeface="Carlito"/>
              </a:rPr>
              <a:t>program </a:t>
            </a:r>
            <a:r>
              <a:rPr dirty="0">
                <a:cs typeface="Carlito"/>
              </a:rPr>
              <a:t>[Sec 35  </a:t>
            </a:r>
            <a:r>
              <a:rPr spc="-5" dirty="0">
                <a:cs typeface="Carlito"/>
              </a:rPr>
              <a:t>CCA]</a:t>
            </a:r>
            <a:endParaRPr>
              <a:cs typeface="Carlito"/>
            </a:endParaRPr>
          </a:p>
          <a:p>
            <a:pPr marL="12700" marR="339725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354330" algn="l"/>
              </a:tabLst>
            </a:pPr>
            <a:r>
              <a:rPr spc="-15" dirty="0">
                <a:cs typeface="Carlito"/>
              </a:rPr>
              <a:t>Weighted </a:t>
            </a:r>
            <a:r>
              <a:rPr spc="-5" dirty="0">
                <a:cs typeface="Carlito"/>
              </a:rPr>
              <a:t>deduction </a:t>
            </a:r>
            <a:r>
              <a:rPr spc="-15" dirty="0">
                <a:cs typeface="Carlito"/>
              </a:rPr>
              <a:t>for </a:t>
            </a:r>
            <a:r>
              <a:rPr spc="-10" dirty="0">
                <a:cs typeface="Carlito"/>
              </a:rPr>
              <a:t>expenditure incurred </a:t>
            </a:r>
            <a:r>
              <a:rPr spc="-5" dirty="0">
                <a:cs typeface="Carlito"/>
              </a:rPr>
              <a:t>on </a:t>
            </a:r>
            <a:r>
              <a:rPr spc="-10" dirty="0">
                <a:cs typeface="Carlito"/>
              </a:rPr>
              <a:t>Agricultural Extension Project </a:t>
            </a:r>
            <a:r>
              <a:rPr dirty="0">
                <a:cs typeface="Carlito"/>
              </a:rPr>
              <a:t>[ </a:t>
            </a:r>
            <a:r>
              <a:rPr spc="-5" dirty="0">
                <a:cs typeface="Carlito"/>
              </a:rPr>
              <a:t>Sec </a:t>
            </a:r>
            <a:r>
              <a:rPr dirty="0">
                <a:cs typeface="Carlito"/>
              </a:rPr>
              <a:t>35  </a:t>
            </a:r>
            <a:r>
              <a:rPr spc="-5" dirty="0">
                <a:cs typeface="Carlito"/>
              </a:rPr>
              <a:t>CCC</a:t>
            </a:r>
            <a:r>
              <a:rPr spc="5" dirty="0">
                <a:cs typeface="Carlito"/>
              </a:rPr>
              <a:t> </a:t>
            </a:r>
            <a:r>
              <a:rPr dirty="0">
                <a:cs typeface="Carlito"/>
              </a:rPr>
              <a:t>]</a:t>
            </a:r>
            <a:endParaRPr>
              <a:cs typeface="Carlito"/>
            </a:endParaRPr>
          </a:p>
          <a:p>
            <a:pPr marL="353695" indent="-341630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354330" algn="l"/>
              </a:tabLst>
            </a:pPr>
            <a:r>
              <a:rPr spc="-15" dirty="0">
                <a:cs typeface="Carlito"/>
              </a:rPr>
              <a:t>Weighted </a:t>
            </a:r>
            <a:r>
              <a:rPr spc="-5" dirty="0">
                <a:cs typeface="Carlito"/>
              </a:rPr>
              <a:t>deduction </a:t>
            </a:r>
            <a:r>
              <a:rPr spc="-15" dirty="0">
                <a:cs typeface="Carlito"/>
              </a:rPr>
              <a:t>for </a:t>
            </a:r>
            <a:r>
              <a:rPr spc="-10" dirty="0">
                <a:cs typeface="Carlito"/>
              </a:rPr>
              <a:t>expenditure </a:t>
            </a:r>
            <a:r>
              <a:rPr spc="-15" dirty="0">
                <a:cs typeface="Carlito"/>
              </a:rPr>
              <a:t>for </a:t>
            </a:r>
            <a:r>
              <a:rPr spc="-5" dirty="0">
                <a:cs typeface="Carlito"/>
              </a:rPr>
              <a:t>skill development </a:t>
            </a:r>
            <a:r>
              <a:rPr dirty="0">
                <a:cs typeface="Carlito"/>
              </a:rPr>
              <a:t>[ </a:t>
            </a:r>
            <a:r>
              <a:rPr spc="-5" dirty="0">
                <a:cs typeface="Carlito"/>
              </a:rPr>
              <a:t>Sec </a:t>
            </a:r>
            <a:r>
              <a:rPr dirty="0">
                <a:cs typeface="Carlito"/>
              </a:rPr>
              <a:t>35CCD</a:t>
            </a:r>
            <a:r>
              <a:rPr spc="145" dirty="0">
                <a:cs typeface="Carlito"/>
              </a:rPr>
              <a:t> </a:t>
            </a:r>
            <a:r>
              <a:rPr dirty="0">
                <a:cs typeface="Carlito"/>
              </a:rPr>
              <a:t>]</a:t>
            </a:r>
            <a:endParaRPr>
              <a:cs typeface="Carlito"/>
            </a:endParaRPr>
          </a:p>
          <a:p>
            <a:pPr marL="353695" indent="-34163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354330" algn="l"/>
              </a:tabLst>
            </a:pPr>
            <a:r>
              <a:rPr spc="-5" dirty="0">
                <a:cs typeface="Carlito"/>
              </a:rPr>
              <a:t>Amortisation of Preliminary Expenses </a:t>
            </a:r>
            <a:r>
              <a:rPr dirty="0">
                <a:cs typeface="Carlito"/>
              </a:rPr>
              <a:t>[ </a:t>
            </a:r>
            <a:r>
              <a:rPr spc="-5" dirty="0">
                <a:cs typeface="Carlito"/>
              </a:rPr>
              <a:t>Sec </a:t>
            </a:r>
            <a:r>
              <a:rPr dirty="0">
                <a:cs typeface="Carlito"/>
              </a:rPr>
              <a:t>35</a:t>
            </a:r>
            <a:r>
              <a:rPr spc="20" dirty="0">
                <a:cs typeface="Carlito"/>
              </a:rPr>
              <a:t> </a:t>
            </a:r>
            <a:r>
              <a:rPr spc="-5" dirty="0">
                <a:cs typeface="Carlito"/>
              </a:rPr>
              <a:t>D]</a:t>
            </a:r>
            <a:endParaRPr>
              <a:cs typeface="Carlito"/>
            </a:endParaRPr>
          </a:p>
          <a:p>
            <a:pPr marL="353695" indent="-341630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354330" algn="l"/>
              </a:tabLst>
            </a:pPr>
            <a:r>
              <a:rPr spc="-5" dirty="0">
                <a:cs typeface="Carlito"/>
              </a:rPr>
              <a:t>Amortisation of Expenditure on development of </a:t>
            </a:r>
            <a:r>
              <a:rPr spc="-10" dirty="0">
                <a:cs typeface="Carlito"/>
              </a:rPr>
              <a:t>certain </a:t>
            </a:r>
            <a:r>
              <a:rPr spc="-5" dirty="0">
                <a:cs typeface="Carlito"/>
              </a:rPr>
              <a:t>minerals </a:t>
            </a:r>
            <a:r>
              <a:rPr dirty="0">
                <a:cs typeface="Carlito"/>
              </a:rPr>
              <a:t>[ </a:t>
            </a:r>
            <a:r>
              <a:rPr spc="-5" dirty="0">
                <a:cs typeface="Carlito"/>
              </a:rPr>
              <a:t>Sec </a:t>
            </a:r>
            <a:r>
              <a:rPr dirty="0">
                <a:cs typeface="Carlito"/>
              </a:rPr>
              <a:t>35 E</a:t>
            </a:r>
            <a:r>
              <a:rPr spc="90" dirty="0">
                <a:cs typeface="Carlito"/>
              </a:rPr>
              <a:t> </a:t>
            </a:r>
            <a:r>
              <a:rPr dirty="0">
                <a:cs typeface="Carlito"/>
              </a:rPr>
              <a:t>]</a:t>
            </a:r>
            <a:endParaRPr>
              <a:cs typeface="Carl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010" y="246888"/>
            <a:ext cx="9124989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274320"/>
            <a:ext cx="9144000" cy="1304925"/>
            <a:chOff x="0" y="274320"/>
            <a:chExt cx="9144000" cy="1304925"/>
          </a:xfrm>
        </p:grpSpPr>
        <p:sp>
          <p:nvSpPr>
            <p:cNvPr id="4" name="object 4"/>
            <p:cNvSpPr/>
            <p:nvPr/>
          </p:nvSpPr>
          <p:spPr>
            <a:xfrm>
              <a:off x="2206751" y="1417320"/>
              <a:ext cx="4728972" cy="16154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274320"/>
              <a:ext cx="9144000" cy="114300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0" y="274320"/>
            <a:ext cx="9144000" cy="879728"/>
          </a:xfrm>
          <a:prstGeom prst="rect">
            <a:avLst/>
          </a:prstGeom>
          <a:ln w="9144">
            <a:solidFill>
              <a:srgbClr val="497DBA"/>
            </a:solidFill>
          </a:ln>
        </p:spPr>
        <p:txBody>
          <a:bodyPr vert="horz" wrap="square" lIns="0" tIns="20066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580"/>
              </a:spcBef>
            </a:pPr>
            <a:r>
              <a:rPr sz="4400" b="0" dirty="0">
                <a:latin typeface="+mn-lt"/>
                <a:cs typeface="Carlito"/>
              </a:rPr>
              <a:t>Other</a:t>
            </a:r>
            <a:r>
              <a:rPr sz="4400" b="0" spc="-5" dirty="0">
                <a:latin typeface="+mn-lt"/>
                <a:cs typeface="Carlito"/>
              </a:rPr>
              <a:t> </a:t>
            </a:r>
            <a:r>
              <a:rPr sz="4400" b="0" dirty="0">
                <a:latin typeface="+mn-lt"/>
                <a:cs typeface="Carlito"/>
              </a:rPr>
              <a:t>deductions</a:t>
            </a:r>
            <a:endParaRPr sz="4400">
              <a:latin typeface="+mn-lt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1509941"/>
            <a:ext cx="7185025" cy="4564069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cs typeface="Carlito"/>
              </a:rPr>
              <a:t>Insurance </a:t>
            </a:r>
            <a:r>
              <a:rPr sz="3200" spc="-5" dirty="0">
                <a:cs typeface="Carlito"/>
              </a:rPr>
              <a:t>premium </a:t>
            </a:r>
            <a:r>
              <a:rPr sz="3200" dirty="0">
                <a:cs typeface="Carlito"/>
              </a:rPr>
              <a:t>of </a:t>
            </a:r>
            <a:r>
              <a:rPr sz="3200" spc="-20" dirty="0">
                <a:cs typeface="Carlito"/>
              </a:rPr>
              <a:t>stock </a:t>
            </a:r>
            <a:r>
              <a:rPr sz="3200" dirty="0">
                <a:cs typeface="Carlito"/>
              </a:rPr>
              <a:t>in</a:t>
            </a:r>
            <a:r>
              <a:rPr sz="3200" spc="45" dirty="0">
                <a:cs typeface="Carlito"/>
              </a:rPr>
              <a:t> </a:t>
            </a:r>
            <a:r>
              <a:rPr sz="3200" spc="-15" dirty="0">
                <a:cs typeface="Carlito"/>
              </a:rPr>
              <a:t>trade</a:t>
            </a:r>
            <a:endParaRPr sz="3200"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cs typeface="Carlito"/>
              </a:rPr>
              <a:t>Bonus </a:t>
            </a:r>
            <a:r>
              <a:rPr sz="3200" spc="-5" dirty="0">
                <a:cs typeface="Carlito"/>
              </a:rPr>
              <a:t>or </a:t>
            </a:r>
            <a:r>
              <a:rPr sz="3200" spc="-10" dirty="0">
                <a:cs typeface="Carlito"/>
              </a:rPr>
              <a:t>commission </a:t>
            </a:r>
            <a:r>
              <a:rPr sz="3200" spc="-20" dirty="0">
                <a:cs typeface="Carlito"/>
              </a:rPr>
              <a:t>to</a:t>
            </a:r>
            <a:r>
              <a:rPr sz="3200" spc="40" dirty="0">
                <a:cs typeface="Carlito"/>
              </a:rPr>
              <a:t> </a:t>
            </a:r>
            <a:r>
              <a:rPr sz="3200" spc="-5" dirty="0">
                <a:cs typeface="Carlito"/>
              </a:rPr>
              <a:t>employees</a:t>
            </a:r>
            <a:endParaRPr sz="3200"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20" dirty="0">
                <a:cs typeface="Carlito"/>
              </a:rPr>
              <a:t>Interest </a:t>
            </a:r>
            <a:r>
              <a:rPr sz="3200" dirty="0">
                <a:cs typeface="Carlito"/>
              </a:rPr>
              <a:t>on </a:t>
            </a:r>
            <a:r>
              <a:rPr sz="3200" spc="-15" dirty="0">
                <a:cs typeface="Carlito"/>
              </a:rPr>
              <a:t>borrowed</a:t>
            </a:r>
            <a:r>
              <a:rPr sz="3200" dirty="0">
                <a:cs typeface="Carlito"/>
              </a:rPr>
              <a:t> </a:t>
            </a:r>
            <a:r>
              <a:rPr sz="3200" spc="-10" dirty="0">
                <a:cs typeface="Carlito"/>
              </a:rPr>
              <a:t>capital</a:t>
            </a:r>
            <a:endParaRPr sz="3200">
              <a:cs typeface="Carlito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cs typeface="Carlito"/>
              </a:rPr>
              <a:t>Employer’s </a:t>
            </a:r>
            <a:r>
              <a:rPr sz="3200" spc="-10" dirty="0">
                <a:cs typeface="Carlito"/>
              </a:rPr>
              <a:t>contribution </a:t>
            </a:r>
            <a:r>
              <a:rPr sz="3200" spc="-20" dirty="0">
                <a:cs typeface="Carlito"/>
              </a:rPr>
              <a:t>to </a:t>
            </a:r>
            <a:r>
              <a:rPr sz="3200" spc="-10" dirty="0">
                <a:cs typeface="Carlito"/>
              </a:rPr>
              <a:t>provident </a:t>
            </a:r>
            <a:r>
              <a:rPr sz="3200" dirty="0">
                <a:cs typeface="Carlito"/>
              </a:rPr>
              <a:t>and  </a:t>
            </a:r>
            <a:r>
              <a:rPr sz="3200" spc="-5" dirty="0">
                <a:cs typeface="Carlito"/>
              </a:rPr>
              <a:t>other</a:t>
            </a:r>
            <a:r>
              <a:rPr sz="3200" spc="-10" dirty="0">
                <a:cs typeface="Carlito"/>
              </a:rPr>
              <a:t> </a:t>
            </a:r>
            <a:r>
              <a:rPr sz="3200" spc="-5" dirty="0">
                <a:cs typeface="Carlito"/>
              </a:rPr>
              <a:t>funds</a:t>
            </a:r>
            <a:endParaRPr sz="3200">
              <a:cs typeface="Carlito"/>
            </a:endParaRPr>
          </a:p>
          <a:p>
            <a:pPr marL="355600" marR="1143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cs typeface="Carlito"/>
              </a:rPr>
              <a:t>Employer’s </a:t>
            </a:r>
            <a:r>
              <a:rPr sz="3200" spc="-5" dirty="0">
                <a:cs typeface="Carlito"/>
              </a:rPr>
              <a:t>contribution </a:t>
            </a:r>
            <a:r>
              <a:rPr sz="3200" spc="-25" dirty="0">
                <a:cs typeface="Carlito"/>
              </a:rPr>
              <a:t>to </a:t>
            </a:r>
            <a:r>
              <a:rPr sz="3200" dirty="0">
                <a:cs typeface="Carlito"/>
              </a:rPr>
              <a:t>the </a:t>
            </a:r>
            <a:r>
              <a:rPr sz="3200" spc="-15" dirty="0">
                <a:cs typeface="Carlito"/>
              </a:rPr>
              <a:t>approved  </a:t>
            </a:r>
            <a:r>
              <a:rPr sz="3200" spc="-10" dirty="0">
                <a:cs typeface="Carlito"/>
              </a:rPr>
              <a:t>gratuity</a:t>
            </a:r>
            <a:r>
              <a:rPr sz="3200" spc="-5" dirty="0">
                <a:cs typeface="Carlito"/>
              </a:rPr>
              <a:t> funds</a:t>
            </a:r>
            <a:endParaRPr sz="3200"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cs typeface="Carlito"/>
              </a:rPr>
              <a:t>Bad</a:t>
            </a:r>
            <a:r>
              <a:rPr sz="3200" spc="5" dirty="0">
                <a:cs typeface="Carlito"/>
              </a:rPr>
              <a:t> </a:t>
            </a:r>
            <a:r>
              <a:rPr sz="3200" spc="-5" dirty="0">
                <a:cs typeface="Carlito"/>
              </a:rPr>
              <a:t>debts</a:t>
            </a:r>
            <a:endParaRPr sz="3200">
              <a:cs typeface="Carl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4572" y="0"/>
            <a:ext cx="9153525" cy="1568450"/>
            <a:chOff x="-4572" y="0"/>
            <a:chExt cx="9153525" cy="1568450"/>
          </a:xfrm>
        </p:grpSpPr>
        <p:sp>
          <p:nvSpPr>
            <p:cNvPr id="3" name="object 3"/>
            <p:cNvSpPr/>
            <p:nvPr/>
          </p:nvSpPr>
          <p:spPr>
            <a:xfrm>
              <a:off x="0" y="1417319"/>
              <a:ext cx="9143999" cy="14630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9144000" cy="141732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9144000" cy="1417320"/>
            </a:xfrm>
            <a:custGeom>
              <a:avLst/>
              <a:gdLst/>
              <a:ahLst/>
              <a:cxnLst/>
              <a:rect l="l" t="t" r="r" b="b"/>
              <a:pathLst>
                <a:path w="9144000" h="1417320">
                  <a:moveTo>
                    <a:pt x="0" y="1417320"/>
                  </a:moveTo>
                  <a:lnTo>
                    <a:pt x="9144000" y="141732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417320"/>
                  </a:lnTo>
                  <a:close/>
                </a:path>
              </a:pathLst>
            </a:custGeom>
            <a:ln w="9143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9933" y="0"/>
            <a:ext cx="8782050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48970">
              <a:lnSpc>
                <a:spcPct val="100000"/>
              </a:lnSpc>
              <a:spcBef>
                <a:spcPts val="95"/>
              </a:spcBef>
              <a:tabLst>
                <a:tab pos="3507740" algn="l"/>
              </a:tabLst>
            </a:pPr>
            <a:r>
              <a:rPr sz="2800" spc="5" dirty="0"/>
              <a:t>A. </a:t>
            </a:r>
            <a:r>
              <a:rPr sz="2800" spc="-5" dirty="0"/>
              <a:t>[ </a:t>
            </a:r>
            <a:r>
              <a:rPr sz="2800" spc="-10" dirty="0"/>
              <a:t>SECTION </a:t>
            </a:r>
            <a:r>
              <a:rPr sz="2800" spc="-5" dirty="0"/>
              <a:t>30</a:t>
            </a:r>
            <a:r>
              <a:rPr sz="2800" spc="65" dirty="0"/>
              <a:t> </a:t>
            </a:r>
            <a:r>
              <a:rPr sz="2800" spc="-5" dirty="0"/>
              <a:t>]</a:t>
            </a:r>
            <a:r>
              <a:rPr sz="2800" spc="5" dirty="0"/>
              <a:t> </a:t>
            </a:r>
            <a:r>
              <a:rPr sz="2800" spc="-5" dirty="0"/>
              <a:t>:	</a:t>
            </a:r>
            <a:r>
              <a:rPr sz="2800" spc="-60" dirty="0"/>
              <a:t>RENT, </a:t>
            </a:r>
            <a:r>
              <a:rPr sz="2800" spc="-50" dirty="0"/>
              <a:t>RATES, </a:t>
            </a:r>
            <a:r>
              <a:rPr sz="2800" spc="-45" dirty="0"/>
              <a:t>TAXES, </a:t>
            </a:r>
            <a:r>
              <a:rPr sz="2800" spc="-35" dirty="0"/>
              <a:t>REPAIRS </a:t>
            </a:r>
            <a:r>
              <a:rPr sz="2800" spc="-5" dirty="0"/>
              <a:t>&amp;  </a:t>
            </a:r>
            <a:r>
              <a:rPr sz="2800" spc="-10" dirty="0"/>
              <a:t>INSURANCE </a:t>
            </a:r>
            <a:r>
              <a:rPr sz="2800" spc="-5" dirty="0"/>
              <a:t>OF BUILDINGS USED </a:t>
            </a:r>
            <a:r>
              <a:rPr sz="2800" spc="-15" dirty="0"/>
              <a:t>FOR </a:t>
            </a:r>
            <a:r>
              <a:rPr sz="2800" spc="-10" dirty="0"/>
              <a:t>THE PURPOSE </a:t>
            </a:r>
            <a:r>
              <a:rPr sz="2800" spc="-5" dirty="0"/>
              <a:t>OF</a:t>
            </a:r>
            <a:r>
              <a:rPr sz="2800" spc="185" dirty="0"/>
              <a:t> </a:t>
            </a:r>
            <a:r>
              <a:rPr sz="2800" spc="-10" dirty="0"/>
              <a:t>THE</a:t>
            </a:r>
          </a:p>
          <a:p>
            <a:pPr marL="3675379">
              <a:lnSpc>
                <a:spcPct val="100000"/>
              </a:lnSpc>
            </a:pPr>
            <a:r>
              <a:rPr sz="2800" spc="-10" dirty="0"/>
              <a:t>BUSINESS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35940" y="1589405"/>
            <a:ext cx="8067675" cy="4067267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55600" marR="5080" indent="-342900">
              <a:lnSpc>
                <a:spcPct val="80100"/>
              </a:lnSpc>
              <a:spcBef>
                <a:spcPts val="6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b="1" spc="-20" dirty="0">
                <a:cs typeface="Carlito"/>
              </a:rPr>
              <a:t>Rent </a:t>
            </a:r>
            <a:r>
              <a:rPr sz="2200" spc="-5" dirty="0">
                <a:cs typeface="Carlito"/>
              </a:rPr>
              <a:t>of </a:t>
            </a:r>
            <a:r>
              <a:rPr sz="2200" spc="-10" dirty="0">
                <a:cs typeface="Carlito"/>
              </a:rPr>
              <a:t>the premises </a:t>
            </a:r>
            <a:r>
              <a:rPr sz="2200" spc="-5" dirty="0">
                <a:cs typeface="Carlito"/>
              </a:rPr>
              <a:t>is </a:t>
            </a:r>
            <a:r>
              <a:rPr sz="2200" b="1" spc="-10" dirty="0">
                <a:cs typeface="Carlito"/>
              </a:rPr>
              <a:t>allowed </a:t>
            </a:r>
            <a:r>
              <a:rPr sz="2200" b="1" spc="-5" dirty="0">
                <a:cs typeface="Carlito"/>
              </a:rPr>
              <a:t>as deduction</a:t>
            </a:r>
            <a:r>
              <a:rPr sz="2200" spc="-5" dirty="0">
                <a:cs typeface="Carlito"/>
              </a:rPr>
              <a:t>. </a:t>
            </a:r>
            <a:r>
              <a:rPr sz="2200" spc="-40" dirty="0">
                <a:cs typeface="Carlito"/>
              </a:rPr>
              <a:t>However, </a:t>
            </a:r>
            <a:r>
              <a:rPr sz="2200" spc="-10" dirty="0">
                <a:cs typeface="Carlito"/>
              </a:rPr>
              <a:t>notional  </a:t>
            </a:r>
            <a:r>
              <a:rPr sz="2200" spc="-15" dirty="0">
                <a:cs typeface="Carlito"/>
              </a:rPr>
              <a:t>rent </a:t>
            </a:r>
            <a:r>
              <a:rPr sz="2200" spc="-5" dirty="0">
                <a:cs typeface="Carlito"/>
              </a:rPr>
              <a:t>paid </a:t>
            </a:r>
            <a:r>
              <a:rPr sz="2200" spc="-15" dirty="0">
                <a:cs typeface="Carlito"/>
              </a:rPr>
              <a:t>by proprietor </a:t>
            </a:r>
            <a:r>
              <a:rPr sz="2200" spc="-5" dirty="0">
                <a:cs typeface="Carlito"/>
              </a:rPr>
              <a:t>is not allowed as deduction. But </a:t>
            </a:r>
            <a:r>
              <a:rPr sz="2200" spc="-15" dirty="0">
                <a:cs typeface="Carlito"/>
              </a:rPr>
              <a:t>rent </a:t>
            </a:r>
            <a:r>
              <a:rPr sz="2200" spc="-5" dirty="0">
                <a:cs typeface="Carlito"/>
              </a:rPr>
              <a:t>paid </a:t>
            </a:r>
            <a:r>
              <a:rPr sz="2200" spc="-10" dirty="0">
                <a:cs typeface="Carlito"/>
              </a:rPr>
              <a:t>by  him </a:t>
            </a:r>
            <a:r>
              <a:rPr sz="2200" spc="-20" dirty="0">
                <a:cs typeface="Carlito"/>
              </a:rPr>
              <a:t>to </a:t>
            </a:r>
            <a:r>
              <a:rPr sz="2200" spc="-5" dirty="0">
                <a:cs typeface="Carlito"/>
              </a:rPr>
              <a:t>its partner </a:t>
            </a:r>
            <a:r>
              <a:rPr sz="2200" spc="-20" dirty="0">
                <a:cs typeface="Carlito"/>
              </a:rPr>
              <a:t>for </a:t>
            </a:r>
            <a:r>
              <a:rPr sz="2200" spc="-10" dirty="0">
                <a:cs typeface="Carlito"/>
              </a:rPr>
              <a:t>using </a:t>
            </a:r>
            <a:r>
              <a:rPr sz="2200" spc="-5" dirty="0">
                <a:cs typeface="Carlito"/>
              </a:rPr>
              <a:t>his </a:t>
            </a:r>
            <a:r>
              <a:rPr sz="2200" spc="-10" dirty="0">
                <a:cs typeface="Carlito"/>
              </a:rPr>
              <a:t>premises </a:t>
            </a:r>
            <a:r>
              <a:rPr sz="2200" spc="-5" dirty="0">
                <a:cs typeface="Carlito"/>
              </a:rPr>
              <a:t>is allowed as</a:t>
            </a:r>
            <a:r>
              <a:rPr sz="2200" spc="180" dirty="0">
                <a:cs typeface="Carlito"/>
              </a:rPr>
              <a:t> </a:t>
            </a:r>
            <a:r>
              <a:rPr sz="2200" spc="-10" dirty="0">
                <a:cs typeface="Carlito"/>
              </a:rPr>
              <a:t>deduction.</a:t>
            </a:r>
            <a:endParaRPr sz="2200">
              <a:cs typeface="Carlito"/>
            </a:endParaRPr>
          </a:p>
          <a:p>
            <a:pPr marL="355600" marR="15875" indent="-342900">
              <a:lnSpc>
                <a:spcPct val="80000"/>
              </a:lnSpc>
              <a:spcBef>
                <a:spcPts val="5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b="1" spc="-15" dirty="0">
                <a:cs typeface="Carlito"/>
              </a:rPr>
              <a:t>Current repairs </a:t>
            </a:r>
            <a:r>
              <a:rPr sz="2200" spc="-5" dirty="0">
                <a:cs typeface="Carlito"/>
              </a:rPr>
              <a:t>if </a:t>
            </a:r>
            <a:r>
              <a:rPr sz="2200" spc="-10" dirty="0">
                <a:cs typeface="Carlito"/>
              </a:rPr>
              <a:t>the </a:t>
            </a:r>
            <a:r>
              <a:rPr sz="2200" spc="-5" dirty="0">
                <a:cs typeface="Carlito"/>
              </a:rPr>
              <a:t>assessee </a:t>
            </a:r>
            <a:r>
              <a:rPr sz="2200" spc="-15" dirty="0">
                <a:cs typeface="Carlito"/>
              </a:rPr>
              <a:t>bears </a:t>
            </a:r>
            <a:r>
              <a:rPr sz="2200" spc="-5" dirty="0">
                <a:cs typeface="Carlito"/>
              </a:rPr>
              <a:t>the </a:t>
            </a:r>
            <a:r>
              <a:rPr sz="2200" spc="-15" dirty="0">
                <a:cs typeface="Carlito"/>
              </a:rPr>
              <a:t>cost </a:t>
            </a:r>
            <a:r>
              <a:rPr sz="2200" spc="-5" dirty="0">
                <a:cs typeface="Carlito"/>
              </a:rPr>
              <a:t>of </a:t>
            </a:r>
            <a:r>
              <a:rPr sz="2200" spc="-15" dirty="0">
                <a:cs typeface="Carlito"/>
              </a:rPr>
              <a:t>repairs </a:t>
            </a:r>
            <a:r>
              <a:rPr sz="2200" spc="-10" dirty="0">
                <a:cs typeface="Carlito"/>
              </a:rPr>
              <a:t>are </a:t>
            </a:r>
            <a:r>
              <a:rPr sz="2200" b="1" spc="-10" dirty="0">
                <a:cs typeface="Carlito"/>
              </a:rPr>
              <a:t>allowed  </a:t>
            </a:r>
            <a:r>
              <a:rPr sz="2200" b="1" spc="-5" dirty="0">
                <a:cs typeface="Carlito"/>
              </a:rPr>
              <a:t>as deduction</a:t>
            </a:r>
            <a:r>
              <a:rPr sz="2200" spc="-5" dirty="0">
                <a:cs typeface="Carlito"/>
              </a:rPr>
              <a:t>. </a:t>
            </a:r>
            <a:r>
              <a:rPr sz="2200" spc="-40" dirty="0">
                <a:cs typeface="Carlito"/>
              </a:rPr>
              <a:t>However, </a:t>
            </a:r>
            <a:r>
              <a:rPr sz="2200" b="1" spc="-15" dirty="0">
                <a:cs typeface="Carlito"/>
              </a:rPr>
              <a:t>Capital repairs </a:t>
            </a:r>
            <a:r>
              <a:rPr sz="2200" spc="-10" dirty="0">
                <a:cs typeface="Carlito"/>
              </a:rPr>
              <a:t>incurred by </a:t>
            </a:r>
            <a:r>
              <a:rPr sz="2200" spc="-5" dirty="0">
                <a:cs typeface="Carlito"/>
              </a:rPr>
              <a:t>the assessee </a:t>
            </a:r>
            <a:r>
              <a:rPr sz="2200" spc="-10" dirty="0">
                <a:cs typeface="Carlito"/>
              </a:rPr>
              <a:t>are  </a:t>
            </a:r>
            <a:r>
              <a:rPr sz="2200" b="1" spc="-10" dirty="0">
                <a:cs typeface="Carlito"/>
              </a:rPr>
              <a:t>never allowed </a:t>
            </a:r>
            <a:r>
              <a:rPr sz="2200" b="1" spc="-5" dirty="0">
                <a:cs typeface="Carlito"/>
              </a:rPr>
              <a:t>as deduction </a:t>
            </a:r>
            <a:r>
              <a:rPr sz="2200" spc="-5" dirty="0">
                <a:cs typeface="Carlito"/>
              </a:rPr>
              <a:t>whether </a:t>
            </a:r>
            <a:r>
              <a:rPr sz="2200" spc="-10" dirty="0">
                <a:cs typeface="Carlito"/>
              </a:rPr>
              <a:t>premises </a:t>
            </a:r>
            <a:r>
              <a:rPr sz="2200" spc="-5" dirty="0">
                <a:cs typeface="Carlito"/>
              </a:rPr>
              <a:t>is </a:t>
            </a:r>
            <a:r>
              <a:rPr sz="2200" spc="-10" dirty="0">
                <a:cs typeface="Carlito"/>
              </a:rPr>
              <a:t>occupied </a:t>
            </a:r>
            <a:r>
              <a:rPr sz="2200" spc="-5" dirty="0">
                <a:cs typeface="Carlito"/>
              </a:rPr>
              <a:t>as a  </a:t>
            </a:r>
            <a:r>
              <a:rPr sz="2200" spc="-15" dirty="0">
                <a:cs typeface="Carlito"/>
              </a:rPr>
              <a:t>tenant </a:t>
            </a:r>
            <a:r>
              <a:rPr sz="2200" dirty="0">
                <a:cs typeface="Carlito"/>
              </a:rPr>
              <a:t>or </a:t>
            </a:r>
            <a:r>
              <a:rPr sz="2200" spc="-5" dirty="0">
                <a:cs typeface="Carlito"/>
              </a:rPr>
              <a:t>as a </a:t>
            </a:r>
            <a:r>
              <a:rPr sz="2200" spc="-45" dirty="0">
                <a:cs typeface="Carlito"/>
              </a:rPr>
              <a:t>owner. </a:t>
            </a:r>
            <a:r>
              <a:rPr sz="2200" spc="-10" dirty="0">
                <a:cs typeface="Carlito"/>
              </a:rPr>
              <a:t>Instead </a:t>
            </a:r>
            <a:r>
              <a:rPr sz="2200" spc="-5" dirty="0">
                <a:cs typeface="Carlito"/>
              </a:rPr>
              <a:t>the </a:t>
            </a:r>
            <a:r>
              <a:rPr sz="2200" spc="-10" dirty="0">
                <a:cs typeface="Carlito"/>
              </a:rPr>
              <a:t>capital repairs </a:t>
            </a:r>
            <a:r>
              <a:rPr sz="2200" spc="-5" dirty="0">
                <a:cs typeface="Carlito"/>
              </a:rPr>
              <a:t>incurred shall </a:t>
            </a:r>
            <a:r>
              <a:rPr sz="2200" spc="-10" dirty="0">
                <a:cs typeface="Carlito"/>
              </a:rPr>
              <a:t>be  deemed </a:t>
            </a:r>
            <a:r>
              <a:rPr sz="2200" spc="-20" dirty="0">
                <a:cs typeface="Carlito"/>
              </a:rPr>
              <a:t>to </a:t>
            </a:r>
            <a:r>
              <a:rPr sz="2200" spc="-5" dirty="0">
                <a:cs typeface="Carlito"/>
              </a:rPr>
              <a:t>be a building and </a:t>
            </a:r>
            <a:r>
              <a:rPr sz="2200" spc="-10" dirty="0">
                <a:cs typeface="Carlito"/>
              </a:rPr>
              <a:t>depreciation </a:t>
            </a:r>
            <a:r>
              <a:rPr sz="2200" spc="-5" dirty="0">
                <a:cs typeface="Carlito"/>
              </a:rPr>
              <a:t>shall be</a:t>
            </a:r>
            <a:r>
              <a:rPr sz="2200" spc="70" dirty="0">
                <a:cs typeface="Carlito"/>
              </a:rPr>
              <a:t> </a:t>
            </a:r>
            <a:r>
              <a:rPr sz="2200" spc="-5" dirty="0">
                <a:cs typeface="Carlito"/>
              </a:rPr>
              <a:t>claimed.</a:t>
            </a:r>
            <a:endParaRPr sz="2200">
              <a:cs typeface="Carlito"/>
            </a:endParaRPr>
          </a:p>
          <a:p>
            <a:pPr marL="355600" marR="123825" indent="-342900">
              <a:lnSpc>
                <a:spcPts val="2110"/>
              </a:lnSpc>
              <a:spcBef>
                <a:spcPts val="50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15" dirty="0">
                <a:cs typeface="Carlito"/>
              </a:rPr>
              <a:t>Any </a:t>
            </a:r>
            <a:r>
              <a:rPr sz="2200" spc="-5" dirty="0">
                <a:cs typeface="Carlito"/>
              </a:rPr>
              <a:t>sum </a:t>
            </a:r>
            <a:r>
              <a:rPr sz="2200" dirty="0">
                <a:cs typeface="Carlito"/>
              </a:rPr>
              <a:t>on </a:t>
            </a:r>
            <a:r>
              <a:rPr sz="2200" spc="-15" dirty="0">
                <a:cs typeface="Carlito"/>
              </a:rPr>
              <a:t>account </a:t>
            </a:r>
            <a:r>
              <a:rPr sz="2200" dirty="0">
                <a:cs typeface="Carlito"/>
              </a:rPr>
              <a:t>of </a:t>
            </a:r>
            <a:r>
              <a:rPr sz="2200" b="1" spc="-5" dirty="0">
                <a:cs typeface="Carlito"/>
              </a:rPr>
              <a:t>Land </a:t>
            </a:r>
            <a:r>
              <a:rPr sz="2200" b="1" spc="-20" dirty="0">
                <a:cs typeface="Carlito"/>
              </a:rPr>
              <a:t>Revenue, </a:t>
            </a:r>
            <a:r>
              <a:rPr sz="2200" b="1" spc="-10" dirty="0">
                <a:cs typeface="Carlito"/>
              </a:rPr>
              <a:t>Local </a:t>
            </a:r>
            <a:r>
              <a:rPr sz="2200" b="1" spc="-55" dirty="0">
                <a:cs typeface="Carlito"/>
              </a:rPr>
              <a:t>Taxes </a:t>
            </a:r>
            <a:r>
              <a:rPr sz="2200" b="1" spc="-5" dirty="0">
                <a:cs typeface="Carlito"/>
              </a:rPr>
              <a:t>or </a:t>
            </a:r>
            <a:r>
              <a:rPr sz="2200" b="1" spc="-10" dirty="0">
                <a:cs typeface="Carlito"/>
              </a:rPr>
              <a:t>Municipal  </a:t>
            </a:r>
            <a:r>
              <a:rPr sz="2200" b="1" spc="-55" dirty="0">
                <a:cs typeface="Carlito"/>
              </a:rPr>
              <a:t>Taxes </a:t>
            </a:r>
            <a:r>
              <a:rPr sz="2200" spc="-5" dirty="0">
                <a:cs typeface="Carlito"/>
              </a:rPr>
              <a:t>subject </a:t>
            </a:r>
            <a:r>
              <a:rPr sz="2200" spc="-20" dirty="0">
                <a:cs typeface="Carlito"/>
              </a:rPr>
              <a:t>to </a:t>
            </a:r>
            <a:r>
              <a:rPr sz="2200" spc="-10" dirty="0">
                <a:cs typeface="Carlito"/>
              </a:rPr>
              <a:t>section </a:t>
            </a:r>
            <a:r>
              <a:rPr sz="2200" spc="-5" dirty="0">
                <a:cs typeface="Carlito"/>
              </a:rPr>
              <a:t>43B. as </a:t>
            </a:r>
            <a:r>
              <a:rPr sz="2200" spc="-10" dirty="0">
                <a:cs typeface="Carlito"/>
              </a:rPr>
              <a:t>per </a:t>
            </a:r>
            <a:r>
              <a:rPr sz="2200" spc="-5" dirty="0">
                <a:cs typeface="Carlito"/>
              </a:rPr>
              <a:t>section 43B </a:t>
            </a:r>
            <a:r>
              <a:rPr sz="2200" b="1" spc="-5" dirty="0">
                <a:cs typeface="Carlito"/>
              </a:rPr>
              <a:t>deduction shall </a:t>
            </a:r>
            <a:r>
              <a:rPr sz="2200" b="1" spc="-10" dirty="0">
                <a:cs typeface="Carlito"/>
              </a:rPr>
              <a:t>be  allowed </a:t>
            </a:r>
            <a:r>
              <a:rPr sz="2200" spc="-5" dirty="0">
                <a:cs typeface="Carlito"/>
              </a:rPr>
              <a:t>only if such </a:t>
            </a:r>
            <a:r>
              <a:rPr sz="2200" spc="-10" dirty="0">
                <a:cs typeface="Carlito"/>
              </a:rPr>
              <a:t>sum </a:t>
            </a:r>
            <a:r>
              <a:rPr sz="2200" spc="-5" dirty="0">
                <a:cs typeface="Carlito"/>
              </a:rPr>
              <a:t>is actually paid on or </a:t>
            </a:r>
            <a:r>
              <a:rPr sz="2200" spc="-25" dirty="0">
                <a:cs typeface="Carlito"/>
              </a:rPr>
              <a:t>before </a:t>
            </a:r>
            <a:r>
              <a:rPr sz="2200" spc="-5" dirty="0">
                <a:cs typeface="Carlito"/>
              </a:rPr>
              <a:t>the </a:t>
            </a:r>
            <a:r>
              <a:rPr sz="2200" spc="-10" dirty="0">
                <a:cs typeface="Carlito"/>
              </a:rPr>
              <a:t>due </a:t>
            </a:r>
            <a:r>
              <a:rPr sz="2200" spc="-20" dirty="0">
                <a:cs typeface="Carlito"/>
              </a:rPr>
              <a:t>date  </a:t>
            </a:r>
            <a:r>
              <a:rPr sz="2200" dirty="0">
                <a:cs typeface="Carlito"/>
              </a:rPr>
              <a:t>of </a:t>
            </a:r>
            <a:r>
              <a:rPr sz="2200" spc="-5" dirty="0">
                <a:cs typeface="Carlito"/>
              </a:rPr>
              <a:t>furnishing </a:t>
            </a:r>
            <a:r>
              <a:rPr sz="2200" dirty="0">
                <a:cs typeface="Carlito"/>
              </a:rPr>
              <a:t>or </a:t>
            </a:r>
            <a:r>
              <a:rPr sz="2200" spc="-10" dirty="0">
                <a:cs typeface="Carlito"/>
              </a:rPr>
              <a:t>return </a:t>
            </a:r>
            <a:r>
              <a:rPr sz="2200" spc="-5" dirty="0">
                <a:cs typeface="Carlito"/>
              </a:rPr>
              <a:t>;</a:t>
            </a:r>
            <a:r>
              <a:rPr sz="2200" dirty="0">
                <a:cs typeface="Carlito"/>
              </a:rPr>
              <a:t> </a:t>
            </a:r>
            <a:r>
              <a:rPr sz="2200" spc="-5" dirty="0">
                <a:cs typeface="Carlito"/>
              </a:rPr>
              <a:t>and</a:t>
            </a:r>
            <a:endParaRPr sz="2200">
              <a:cs typeface="Carlito"/>
            </a:endParaRPr>
          </a:p>
          <a:p>
            <a:pPr marL="355600" indent="-342900">
              <a:lnSpc>
                <a:spcPts val="2380"/>
              </a:lnSpc>
              <a:spcBef>
                <a:spcPts val="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b="1" spc="-10" dirty="0">
                <a:cs typeface="Carlito"/>
              </a:rPr>
              <a:t>Insurance </a:t>
            </a:r>
            <a:r>
              <a:rPr sz="2200" b="1" spc="-15" dirty="0">
                <a:cs typeface="Carlito"/>
              </a:rPr>
              <a:t>charges against </a:t>
            </a:r>
            <a:r>
              <a:rPr sz="2200" b="1" spc="-5" dirty="0">
                <a:cs typeface="Carlito"/>
              </a:rPr>
              <a:t>the risk of </a:t>
            </a:r>
            <a:r>
              <a:rPr sz="2200" b="1" spc="-10" dirty="0">
                <a:cs typeface="Carlito"/>
              </a:rPr>
              <a:t>damage </a:t>
            </a:r>
            <a:r>
              <a:rPr sz="2200" b="1" spc="-5" dirty="0">
                <a:cs typeface="Carlito"/>
              </a:rPr>
              <a:t>or </a:t>
            </a:r>
            <a:r>
              <a:rPr sz="2200" b="1" spc="-10" dirty="0">
                <a:cs typeface="Carlito"/>
              </a:rPr>
              <a:t>destruction</a:t>
            </a:r>
            <a:r>
              <a:rPr sz="2200" b="1" spc="215" dirty="0">
                <a:cs typeface="Carlito"/>
              </a:rPr>
              <a:t> </a:t>
            </a:r>
            <a:r>
              <a:rPr sz="2200" b="1" spc="-5" dirty="0">
                <a:cs typeface="Carlito"/>
              </a:rPr>
              <a:t>of</a:t>
            </a:r>
            <a:endParaRPr sz="2200">
              <a:cs typeface="Carlito"/>
            </a:endParaRPr>
          </a:p>
          <a:p>
            <a:pPr marL="355600">
              <a:lnSpc>
                <a:spcPts val="2380"/>
              </a:lnSpc>
            </a:pPr>
            <a:r>
              <a:rPr sz="2200" b="1" spc="-5" dirty="0">
                <a:cs typeface="Carlito"/>
              </a:rPr>
              <a:t>building is </a:t>
            </a:r>
            <a:r>
              <a:rPr sz="2200" b="1" spc="-10" dirty="0">
                <a:cs typeface="Carlito"/>
              </a:rPr>
              <a:t>allowed </a:t>
            </a:r>
            <a:r>
              <a:rPr sz="2200" b="1" spc="-5" dirty="0">
                <a:cs typeface="Carlito"/>
              </a:rPr>
              <a:t>as</a:t>
            </a:r>
            <a:r>
              <a:rPr sz="2200" b="1" spc="20" dirty="0">
                <a:cs typeface="Carlito"/>
              </a:rPr>
              <a:t> </a:t>
            </a:r>
            <a:r>
              <a:rPr sz="2200" b="1" spc="-5" dirty="0">
                <a:cs typeface="Carlito"/>
              </a:rPr>
              <a:t>deduction.</a:t>
            </a:r>
            <a:endParaRPr sz="2200">
              <a:cs typeface="Carli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4572" y="0"/>
            <a:ext cx="9153525" cy="1489075"/>
            <a:chOff x="-4572" y="0"/>
            <a:chExt cx="9153525" cy="148907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141732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9144000" cy="1417320"/>
            </a:xfrm>
            <a:custGeom>
              <a:avLst/>
              <a:gdLst/>
              <a:ahLst/>
              <a:cxnLst/>
              <a:rect l="l" t="t" r="r" b="b"/>
              <a:pathLst>
                <a:path w="9144000" h="1417320">
                  <a:moveTo>
                    <a:pt x="0" y="1417320"/>
                  </a:moveTo>
                  <a:lnTo>
                    <a:pt x="9144000" y="141732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1417320"/>
                  </a:lnTo>
                  <a:close/>
                </a:path>
              </a:pathLst>
            </a:custGeom>
            <a:ln w="9143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67613" y="246634"/>
            <a:ext cx="7808595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37385" marR="5080" indent="-1925320">
              <a:lnSpc>
                <a:spcPct val="100000"/>
              </a:lnSpc>
              <a:spcBef>
                <a:spcPts val="95"/>
              </a:spcBef>
              <a:tabLst>
                <a:tab pos="2839720" algn="l"/>
              </a:tabLst>
            </a:pPr>
            <a:r>
              <a:rPr sz="2800" dirty="0"/>
              <a:t>B. </a:t>
            </a:r>
            <a:r>
              <a:rPr sz="2800" spc="-5" dirty="0"/>
              <a:t>[ </a:t>
            </a:r>
            <a:r>
              <a:rPr sz="2800" spc="-10" dirty="0"/>
              <a:t>SECTION </a:t>
            </a:r>
            <a:r>
              <a:rPr sz="2800" spc="-5" dirty="0"/>
              <a:t>31</a:t>
            </a:r>
            <a:r>
              <a:rPr sz="2800" spc="70" dirty="0"/>
              <a:t> </a:t>
            </a:r>
            <a:r>
              <a:rPr sz="2800" spc="-5" dirty="0"/>
              <a:t>]</a:t>
            </a:r>
            <a:r>
              <a:rPr sz="2800" spc="5" dirty="0"/>
              <a:t> </a:t>
            </a:r>
            <a:r>
              <a:rPr sz="2800" spc="-5" dirty="0"/>
              <a:t>:	</a:t>
            </a:r>
            <a:r>
              <a:rPr sz="2800" spc="-35" dirty="0"/>
              <a:t>REPAIRS </a:t>
            </a:r>
            <a:r>
              <a:rPr sz="2800" spc="-5" dirty="0"/>
              <a:t>&amp; INSURANCE OF </a:t>
            </a:r>
            <a:r>
              <a:rPr sz="2800" spc="-55" dirty="0"/>
              <a:t>PLANT,  </a:t>
            </a:r>
            <a:r>
              <a:rPr sz="2800" spc="-20" dirty="0"/>
              <a:t>MACHINERY </a:t>
            </a:r>
            <a:r>
              <a:rPr sz="2800" spc="-5" dirty="0"/>
              <a:t>&amp;</a:t>
            </a:r>
            <a:r>
              <a:rPr sz="2800" spc="60" dirty="0"/>
              <a:t> </a:t>
            </a:r>
            <a:r>
              <a:rPr sz="2800" spc="-10" dirty="0"/>
              <a:t>FURNITURE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5940" y="1563370"/>
            <a:ext cx="7765415" cy="427863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marR="5080" indent="-342900">
              <a:lnSpc>
                <a:spcPct val="90000"/>
              </a:lnSpc>
              <a:spcBef>
                <a:spcPts val="45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spc="-15" dirty="0">
                <a:cs typeface="Carlito"/>
              </a:rPr>
              <a:t>repairs </a:t>
            </a:r>
            <a:r>
              <a:rPr sz="3000" b="1" spc="-10" dirty="0">
                <a:cs typeface="Carlito"/>
              </a:rPr>
              <a:t>to </a:t>
            </a:r>
            <a:r>
              <a:rPr sz="3000" b="1" dirty="0">
                <a:cs typeface="Carlito"/>
              </a:rPr>
              <a:t>the </a:t>
            </a:r>
            <a:r>
              <a:rPr sz="3000" b="1" spc="-10" dirty="0">
                <a:cs typeface="Carlito"/>
              </a:rPr>
              <a:t>plant, </a:t>
            </a:r>
            <a:r>
              <a:rPr sz="3000" b="1" spc="-5" dirty="0">
                <a:cs typeface="Carlito"/>
              </a:rPr>
              <a:t>machinery </a:t>
            </a:r>
            <a:r>
              <a:rPr sz="3000" b="1" dirty="0">
                <a:cs typeface="Carlito"/>
              </a:rPr>
              <a:t>and </a:t>
            </a:r>
            <a:r>
              <a:rPr sz="3000" b="1" spc="-10" dirty="0">
                <a:cs typeface="Carlito"/>
              </a:rPr>
              <a:t>furniture </a:t>
            </a:r>
            <a:r>
              <a:rPr sz="3000" b="1" dirty="0">
                <a:cs typeface="Carlito"/>
              </a:rPr>
              <a:t>is  </a:t>
            </a:r>
            <a:r>
              <a:rPr sz="3000" b="1" spc="-10" dirty="0">
                <a:cs typeface="Carlito"/>
              </a:rPr>
              <a:t>allowed </a:t>
            </a:r>
            <a:r>
              <a:rPr sz="3000" b="1" dirty="0">
                <a:cs typeface="Carlito"/>
              </a:rPr>
              <a:t>as deduction. </a:t>
            </a:r>
            <a:r>
              <a:rPr sz="3000" spc="-45" dirty="0">
                <a:cs typeface="Carlito"/>
              </a:rPr>
              <a:t>However, </a:t>
            </a:r>
            <a:r>
              <a:rPr sz="3000" b="1" spc="-10" dirty="0">
                <a:cs typeface="Carlito"/>
              </a:rPr>
              <a:t>capital </a:t>
            </a:r>
            <a:r>
              <a:rPr sz="3000" b="1" spc="-15" dirty="0">
                <a:cs typeface="Carlito"/>
              </a:rPr>
              <a:t>repairs  </a:t>
            </a:r>
            <a:r>
              <a:rPr sz="3000" spc="-10" dirty="0">
                <a:cs typeface="Carlito"/>
              </a:rPr>
              <a:t>incurred by </a:t>
            </a:r>
            <a:r>
              <a:rPr sz="3000" dirty="0">
                <a:cs typeface="Carlito"/>
              </a:rPr>
              <a:t>the assessee </a:t>
            </a:r>
            <a:r>
              <a:rPr sz="3000" spc="-15" dirty="0">
                <a:cs typeface="Carlito"/>
              </a:rPr>
              <a:t>are </a:t>
            </a:r>
            <a:r>
              <a:rPr sz="3000" b="1" spc="-10" dirty="0">
                <a:cs typeface="Carlito"/>
              </a:rPr>
              <a:t>never allowed </a:t>
            </a:r>
            <a:r>
              <a:rPr sz="3000" b="1" dirty="0">
                <a:cs typeface="Carlito"/>
              </a:rPr>
              <a:t>as  deduction </a:t>
            </a:r>
            <a:r>
              <a:rPr sz="3000" spc="-5" dirty="0">
                <a:cs typeface="Carlito"/>
              </a:rPr>
              <a:t>whether </a:t>
            </a:r>
            <a:r>
              <a:rPr sz="3000" spc="-10" dirty="0">
                <a:cs typeface="Carlito"/>
              </a:rPr>
              <a:t>plant </a:t>
            </a:r>
            <a:r>
              <a:rPr sz="3000" dirty="0">
                <a:cs typeface="Carlito"/>
              </a:rPr>
              <a:t>is </a:t>
            </a:r>
            <a:r>
              <a:rPr sz="3000" spc="-5" dirty="0">
                <a:cs typeface="Carlito"/>
              </a:rPr>
              <a:t>leased or </a:t>
            </a:r>
            <a:r>
              <a:rPr sz="3000" dirty="0">
                <a:cs typeface="Carlito"/>
              </a:rPr>
              <a:t>is  </a:t>
            </a:r>
            <a:r>
              <a:rPr sz="3000" spc="-10" dirty="0">
                <a:cs typeface="Carlito"/>
              </a:rPr>
              <a:t>purchased. Instead </a:t>
            </a:r>
            <a:r>
              <a:rPr sz="3000" dirty="0">
                <a:cs typeface="Carlito"/>
              </a:rPr>
              <a:t>the </a:t>
            </a:r>
            <a:r>
              <a:rPr sz="3000" spc="-10" dirty="0">
                <a:cs typeface="Carlito"/>
              </a:rPr>
              <a:t>capital </a:t>
            </a:r>
            <a:r>
              <a:rPr sz="3000" spc="-15" dirty="0">
                <a:cs typeface="Carlito"/>
              </a:rPr>
              <a:t>repairs </a:t>
            </a:r>
            <a:r>
              <a:rPr sz="3000" spc="-10" dirty="0">
                <a:cs typeface="Carlito"/>
              </a:rPr>
              <a:t>incurred  </a:t>
            </a:r>
            <a:r>
              <a:rPr sz="3000" spc="-5" dirty="0">
                <a:cs typeface="Carlito"/>
              </a:rPr>
              <a:t>shall be deemed </a:t>
            </a:r>
            <a:r>
              <a:rPr sz="3000" spc="-10" dirty="0">
                <a:cs typeface="Carlito"/>
              </a:rPr>
              <a:t>to </a:t>
            </a:r>
            <a:r>
              <a:rPr sz="3000" spc="-5" dirty="0">
                <a:cs typeface="Carlito"/>
              </a:rPr>
              <a:t>be </a:t>
            </a:r>
            <a:r>
              <a:rPr sz="3000" dirty="0">
                <a:cs typeface="Carlito"/>
              </a:rPr>
              <a:t>an </a:t>
            </a:r>
            <a:r>
              <a:rPr sz="3000" spc="-5" dirty="0">
                <a:cs typeface="Carlito"/>
              </a:rPr>
              <a:t>asset eligible </a:t>
            </a:r>
            <a:r>
              <a:rPr sz="3000" spc="-25" dirty="0">
                <a:cs typeface="Carlito"/>
              </a:rPr>
              <a:t>for  </a:t>
            </a:r>
            <a:r>
              <a:rPr sz="3000" spc="-10" dirty="0">
                <a:cs typeface="Carlito"/>
              </a:rPr>
              <a:t>depreciation.</a:t>
            </a:r>
            <a:endParaRPr sz="3000">
              <a:cs typeface="Carlito"/>
            </a:endParaRPr>
          </a:p>
          <a:p>
            <a:pPr marL="355600" marR="131445" indent="-342900" algn="just">
              <a:lnSpc>
                <a:spcPct val="9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</a:tabLst>
            </a:pPr>
            <a:r>
              <a:rPr sz="3000" b="1" spc="-10" dirty="0">
                <a:cs typeface="Carlito"/>
              </a:rPr>
              <a:t>Premium </a:t>
            </a:r>
            <a:r>
              <a:rPr sz="3000" b="1" dirty="0">
                <a:cs typeface="Carlito"/>
              </a:rPr>
              <a:t>paid </a:t>
            </a:r>
            <a:r>
              <a:rPr sz="3000" b="1" spc="-20" dirty="0">
                <a:cs typeface="Carlito"/>
              </a:rPr>
              <a:t>for </a:t>
            </a:r>
            <a:r>
              <a:rPr sz="3000" b="1" spc="-10" dirty="0">
                <a:cs typeface="Carlito"/>
              </a:rPr>
              <a:t>insurance </a:t>
            </a:r>
            <a:r>
              <a:rPr sz="3000" b="1" spc="-15" dirty="0">
                <a:cs typeface="Carlito"/>
              </a:rPr>
              <a:t>against </a:t>
            </a:r>
            <a:r>
              <a:rPr sz="3000" b="1" dirty="0">
                <a:cs typeface="Carlito"/>
              </a:rPr>
              <a:t>the risk of  </a:t>
            </a:r>
            <a:r>
              <a:rPr sz="3000" b="1" spc="-10" dirty="0">
                <a:cs typeface="Carlito"/>
              </a:rPr>
              <a:t>damage </a:t>
            </a:r>
            <a:r>
              <a:rPr sz="3000" b="1" dirty="0">
                <a:cs typeface="Carlito"/>
              </a:rPr>
              <a:t>or </a:t>
            </a:r>
            <a:r>
              <a:rPr sz="3000" b="1" spc="-5" dirty="0">
                <a:cs typeface="Carlito"/>
              </a:rPr>
              <a:t>destruction </a:t>
            </a:r>
            <a:r>
              <a:rPr sz="3000" b="1" spc="-10" dirty="0">
                <a:cs typeface="Carlito"/>
              </a:rPr>
              <a:t>of </a:t>
            </a:r>
            <a:r>
              <a:rPr sz="3000" b="1" spc="-5" dirty="0">
                <a:cs typeface="Carlito"/>
              </a:rPr>
              <a:t>plant, machinery </a:t>
            </a:r>
            <a:r>
              <a:rPr sz="3000" b="1" dirty="0">
                <a:cs typeface="Carlito"/>
              </a:rPr>
              <a:t>or  </a:t>
            </a:r>
            <a:r>
              <a:rPr sz="3000" b="1" spc="-10" dirty="0">
                <a:cs typeface="Carlito"/>
              </a:rPr>
              <a:t>furniture </a:t>
            </a:r>
            <a:r>
              <a:rPr sz="3000" b="1" dirty="0">
                <a:cs typeface="Carlito"/>
              </a:rPr>
              <a:t>is </a:t>
            </a:r>
            <a:r>
              <a:rPr sz="3000" b="1" spc="-10" dirty="0">
                <a:cs typeface="Carlito"/>
              </a:rPr>
              <a:t>allowed </a:t>
            </a:r>
            <a:r>
              <a:rPr sz="3000" b="1" dirty="0">
                <a:cs typeface="Carlito"/>
              </a:rPr>
              <a:t>as</a:t>
            </a:r>
            <a:r>
              <a:rPr sz="3000" b="1" spc="20" dirty="0">
                <a:cs typeface="Carlito"/>
              </a:rPr>
              <a:t> </a:t>
            </a:r>
            <a:r>
              <a:rPr sz="3000" b="1" dirty="0">
                <a:cs typeface="Carlito"/>
              </a:rPr>
              <a:t>deduction.</a:t>
            </a:r>
            <a:endParaRPr sz="3000">
              <a:cs typeface="Carl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2283</Words>
  <Application>Microsoft Office PowerPoint</Application>
  <PresentationFormat>On-screen Show (4:3)</PresentationFormat>
  <Paragraphs>176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Slide 1</vt:lpstr>
      <vt:lpstr>MEANING OF BUSINESS : SEC 2(13)</vt:lpstr>
      <vt:lpstr>MEANING OF PROFESSION : SEC 2(36)</vt:lpstr>
      <vt:lpstr>INCOME FROM BUSINESS &amp; PROFESSION -:- KEY POINTS -:-</vt:lpstr>
      <vt:lpstr>Basis of Charge : [ Sec 28 ]</vt:lpstr>
      <vt:lpstr>SPECIFIC DEDUCTIONS [Sec.30 to Sec 37]</vt:lpstr>
      <vt:lpstr>Other deductions</vt:lpstr>
      <vt:lpstr>A. [ SECTION 30 ] : RENT, RATES, TAXES, REPAIRS &amp;  INSURANCE OF BUILDINGS USED FOR THE PURPOSE OF THE BUSINESS</vt:lpstr>
      <vt:lpstr>B. [ SECTION 31 ] : REPAIRS &amp; INSURANCE OF PLANT,  MACHINERY &amp; FURNITURE</vt:lpstr>
      <vt:lpstr>C. [ SECTION 32 ] : DEPRECIATION</vt:lpstr>
      <vt:lpstr>D. [ SECTION 36(1)(i) ] : INSURANCE OF STOCK</vt:lpstr>
      <vt:lpstr>It is allowed as deduction if following conditions  are satisfied :</vt:lpstr>
      <vt:lpstr>F. [ SECTION 36(1)(ii) ] : BONUS OR COMMISSION  PAID TO EMPLOYEES</vt:lpstr>
      <vt:lpstr>G. [ SECTION 36(1)(iii) ] : INTEREST PAID ON BORROWED CAPITAL FOR  THE PURPOSE OF BUSINESS OR PROFESSION</vt:lpstr>
      <vt:lpstr>INTEREST ON BORROWINGS FOR ACQUIRING NEW ASSETS</vt:lpstr>
      <vt:lpstr>H. [ SECTION 36(1)(iv) ] : EMPLOYER’S CONTRIBUTION  TOWARDS RECOGNIZED PROVIDENT FUND OR AN APPROVED SUPER ANNUATION FUND.</vt:lpstr>
      <vt:lpstr>[ SECTION 36(1)(v) ] : EMPLOYER’S CONTRIBUTION PAID  TOWARDS AN APPROVED GRATUITY FUND</vt:lpstr>
      <vt:lpstr>J. [ SECTION 36(1)(va) ] : EMPLOYEE’S CONTRIBUTION  TOWARDS STAFF WELFARE SCHEME.</vt:lpstr>
      <vt:lpstr>K. [ SECTION 36(1) (vii) ] : BAD DEBTS</vt:lpstr>
      <vt:lpstr>(iii) Section 41(4). Recovery of Bad Debt</vt:lpstr>
      <vt:lpstr>L. [ SECTION 36(1)(ix)] : FAMILY PLANNING EXPENDITURE  INCURRED BY COMPANY</vt:lpstr>
      <vt:lpstr>N. [ SECTION 37 ] : GENERAL DEDUCTION</vt:lpstr>
      <vt:lpstr>Following Expenditures were held to be incurred  wholly and exclusively for the purpose of the Business</vt:lpstr>
      <vt:lpstr>Slide 24</vt:lpstr>
      <vt:lpstr>Others ( not allowed as deduction)</vt:lpstr>
      <vt:lpstr>Slide 26</vt:lpstr>
      <vt:lpstr>Slide 27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MEANING OF BUSINESS : SEC 2(13)</dc:title>
  <dc:creator>Uday</dc:creator>
  <cp:lastModifiedBy>DNRpc</cp:lastModifiedBy>
  <cp:revision>4</cp:revision>
  <dcterms:created xsi:type="dcterms:W3CDTF">2020-06-09T14:11:33Z</dcterms:created>
  <dcterms:modified xsi:type="dcterms:W3CDTF">2024-06-22T11:27:42Z</dcterms:modified>
</cp:coreProperties>
</file>